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911" r:id="rId3"/>
    <p:sldId id="907" r:id="rId4"/>
    <p:sldId id="908" r:id="rId5"/>
    <p:sldId id="909" r:id="rId6"/>
    <p:sldId id="257" r:id="rId7"/>
    <p:sldId id="910" r:id="rId8"/>
    <p:sldId id="912" r:id="rId9"/>
    <p:sldId id="913" r:id="rId10"/>
    <p:sldId id="914" r:id="rId11"/>
    <p:sldId id="915" r:id="rId12"/>
    <p:sldId id="890" r:id="rId13"/>
    <p:sldId id="903" r:id="rId14"/>
    <p:sldId id="906" r:id="rId15"/>
    <p:sldId id="904" r:id="rId16"/>
    <p:sldId id="880" r:id="rId17"/>
    <p:sldId id="919" r:id="rId18"/>
    <p:sldId id="917" r:id="rId19"/>
    <p:sldId id="918" r:id="rId20"/>
    <p:sldId id="920" r:id="rId21"/>
    <p:sldId id="921" r:id="rId22"/>
    <p:sldId id="922"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1" d="100"/>
          <a:sy n="91" d="100"/>
        </p:scale>
        <p:origin x="-114" y="-4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548C654-45E2-CD41-2A4A-43F8921EF95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7FFD5570-8457-C998-FBAA-EF120E2D14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xmlns="" id="{730271F9-F773-920C-6B8F-7A0210518D6D}"/>
              </a:ext>
            </a:extLst>
          </p:cNvPr>
          <p:cNvSpPr>
            <a:spLocks noGrp="1"/>
          </p:cNvSpPr>
          <p:nvPr>
            <p:ph type="dt" sz="half" idx="10"/>
          </p:nvPr>
        </p:nvSpPr>
        <p:spPr/>
        <p:txBody>
          <a:bodyPr/>
          <a:lstStyle/>
          <a:p>
            <a:fld id="{D2ABCA67-3044-477D-9D82-DC7CEF05CAB6}" type="datetimeFigureOut">
              <a:rPr lang="fr-FR" smtClean="0"/>
              <a:pPr/>
              <a:t>19/12/2024</a:t>
            </a:fld>
            <a:endParaRPr lang="fr-FR"/>
          </a:p>
        </p:txBody>
      </p:sp>
      <p:sp>
        <p:nvSpPr>
          <p:cNvPr id="5" name="Espace réservé du pied de page 4">
            <a:extLst>
              <a:ext uri="{FF2B5EF4-FFF2-40B4-BE49-F238E27FC236}">
                <a16:creationId xmlns:a16="http://schemas.microsoft.com/office/drawing/2014/main" xmlns="" id="{D4E29A72-90B0-D9A0-80E7-F039434CA21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863A72D7-394E-7028-306F-D191F63640F9}"/>
              </a:ext>
            </a:extLst>
          </p:cNvPr>
          <p:cNvSpPr>
            <a:spLocks noGrp="1"/>
          </p:cNvSpPr>
          <p:nvPr>
            <p:ph type="sldNum" sz="quarter" idx="12"/>
          </p:nvPr>
        </p:nvSpPr>
        <p:spPr/>
        <p:txBody>
          <a:bodyPr/>
          <a:lstStyle/>
          <a:p>
            <a:fld id="{9645FED6-655D-4BBA-8801-F1510C154714}" type="slidenum">
              <a:rPr lang="fr-FR" smtClean="0"/>
              <a:pPr/>
              <a:t>‹N°›</a:t>
            </a:fld>
            <a:endParaRPr lang="fr-FR"/>
          </a:p>
        </p:txBody>
      </p:sp>
    </p:spTree>
    <p:extLst>
      <p:ext uri="{BB962C8B-B14F-4D97-AF65-F5344CB8AC3E}">
        <p14:creationId xmlns:p14="http://schemas.microsoft.com/office/powerpoint/2010/main" xmlns="" val="76417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98223AD-F0E7-20BB-44EB-CC22EF9F22F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xmlns="" id="{668BC4D1-54A7-8885-1A66-B45D263D09C8}"/>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C367409C-E71C-70B5-8BBA-C9F7AB5EE580}"/>
              </a:ext>
            </a:extLst>
          </p:cNvPr>
          <p:cNvSpPr>
            <a:spLocks noGrp="1"/>
          </p:cNvSpPr>
          <p:nvPr>
            <p:ph type="dt" sz="half" idx="10"/>
          </p:nvPr>
        </p:nvSpPr>
        <p:spPr/>
        <p:txBody>
          <a:bodyPr/>
          <a:lstStyle/>
          <a:p>
            <a:fld id="{D2ABCA67-3044-477D-9D82-DC7CEF05CAB6}" type="datetimeFigureOut">
              <a:rPr lang="fr-FR" smtClean="0"/>
              <a:pPr/>
              <a:t>19/12/2024</a:t>
            </a:fld>
            <a:endParaRPr lang="fr-FR"/>
          </a:p>
        </p:txBody>
      </p:sp>
      <p:sp>
        <p:nvSpPr>
          <p:cNvPr id="5" name="Espace réservé du pied de page 4">
            <a:extLst>
              <a:ext uri="{FF2B5EF4-FFF2-40B4-BE49-F238E27FC236}">
                <a16:creationId xmlns:a16="http://schemas.microsoft.com/office/drawing/2014/main" xmlns="" id="{C349CB55-B3BF-768B-1043-BAD84C8B4C9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3232B293-A57A-970B-2BAE-FB707B350191}"/>
              </a:ext>
            </a:extLst>
          </p:cNvPr>
          <p:cNvSpPr>
            <a:spLocks noGrp="1"/>
          </p:cNvSpPr>
          <p:nvPr>
            <p:ph type="sldNum" sz="quarter" idx="12"/>
          </p:nvPr>
        </p:nvSpPr>
        <p:spPr/>
        <p:txBody>
          <a:bodyPr/>
          <a:lstStyle/>
          <a:p>
            <a:fld id="{9645FED6-655D-4BBA-8801-F1510C154714}" type="slidenum">
              <a:rPr lang="fr-FR" smtClean="0"/>
              <a:pPr/>
              <a:t>‹N°›</a:t>
            </a:fld>
            <a:endParaRPr lang="fr-FR"/>
          </a:p>
        </p:txBody>
      </p:sp>
    </p:spTree>
    <p:extLst>
      <p:ext uri="{BB962C8B-B14F-4D97-AF65-F5344CB8AC3E}">
        <p14:creationId xmlns:p14="http://schemas.microsoft.com/office/powerpoint/2010/main" xmlns="" val="1877562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9FECF8CA-E2B0-D05C-0C9A-6FCF16A9D59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xmlns="" id="{60930508-4811-C5DE-FD97-368A3400A868}"/>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9CBE9A7E-D815-3D00-E905-302075CD1421}"/>
              </a:ext>
            </a:extLst>
          </p:cNvPr>
          <p:cNvSpPr>
            <a:spLocks noGrp="1"/>
          </p:cNvSpPr>
          <p:nvPr>
            <p:ph type="dt" sz="half" idx="10"/>
          </p:nvPr>
        </p:nvSpPr>
        <p:spPr/>
        <p:txBody>
          <a:bodyPr/>
          <a:lstStyle/>
          <a:p>
            <a:fld id="{D2ABCA67-3044-477D-9D82-DC7CEF05CAB6}" type="datetimeFigureOut">
              <a:rPr lang="fr-FR" smtClean="0"/>
              <a:pPr/>
              <a:t>19/12/2024</a:t>
            </a:fld>
            <a:endParaRPr lang="fr-FR"/>
          </a:p>
        </p:txBody>
      </p:sp>
      <p:sp>
        <p:nvSpPr>
          <p:cNvPr id="5" name="Espace réservé du pied de page 4">
            <a:extLst>
              <a:ext uri="{FF2B5EF4-FFF2-40B4-BE49-F238E27FC236}">
                <a16:creationId xmlns:a16="http://schemas.microsoft.com/office/drawing/2014/main" xmlns="" id="{BA1CFF5F-E0AE-A979-97DF-0A3E393DA0C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2867BAA3-E212-074C-4835-DE1C93BFF70C}"/>
              </a:ext>
            </a:extLst>
          </p:cNvPr>
          <p:cNvSpPr>
            <a:spLocks noGrp="1"/>
          </p:cNvSpPr>
          <p:nvPr>
            <p:ph type="sldNum" sz="quarter" idx="12"/>
          </p:nvPr>
        </p:nvSpPr>
        <p:spPr/>
        <p:txBody>
          <a:bodyPr/>
          <a:lstStyle/>
          <a:p>
            <a:fld id="{9645FED6-655D-4BBA-8801-F1510C154714}" type="slidenum">
              <a:rPr lang="fr-FR" smtClean="0"/>
              <a:pPr/>
              <a:t>‹N°›</a:t>
            </a:fld>
            <a:endParaRPr lang="fr-FR"/>
          </a:p>
        </p:txBody>
      </p:sp>
    </p:spTree>
    <p:extLst>
      <p:ext uri="{BB962C8B-B14F-4D97-AF65-F5344CB8AC3E}">
        <p14:creationId xmlns:p14="http://schemas.microsoft.com/office/powerpoint/2010/main" xmlns="" val="42942272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En-tête de sectio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66176099-D034-3641-8722-535ADF05C524}" type="datetimeFigureOut">
              <a:rPr lang="fr-FR" smtClean="0"/>
              <a:pPr/>
              <a:t>19/12/2024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496FA53-B2FB-4946-89A9-99202ECC8024}" type="slidenum">
              <a:rPr lang="fr-FR" smtClean="0"/>
              <a:pPr/>
              <a:t>‹N°›</a:t>
            </a:fld>
            <a:endParaRPr lang="fr-F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xmlns="" val="37751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1C1C4E6-05A8-16FA-5401-C1C14AC44B3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ACE564C0-C158-11AE-42E0-27FCE64A85AC}"/>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72BA5DEC-B836-87FC-7B14-B146A00247B0}"/>
              </a:ext>
            </a:extLst>
          </p:cNvPr>
          <p:cNvSpPr>
            <a:spLocks noGrp="1"/>
          </p:cNvSpPr>
          <p:nvPr>
            <p:ph type="dt" sz="half" idx="10"/>
          </p:nvPr>
        </p:nvSpPr>
        <p:spPr/>
        <p:txBody>
          <a:bodyPr/>
          <a:lstStyle/>
          <a:p>
            <a:fld id="{D2ABCA67-3044-477D-9D82-DC7CEF05CAB6}" type="datetimeFigureOut">
              <a:rPr lang="fr-FR" smtClean="0"/>
              <a:pPr/>
              <a:t>19/12/2024</a:t>
            </a:fld>
            <a:endParaRPr lang="fr-FR"/>
          </a:p>
        </p:txBody>
      </p:sp>
      <p:sp>
        <p:nvSpPr>
          <p:cNvPr id="5" name="Espace réservé du pied de page 4">
            <a:extLst>
              <a:ext uri="{FF2B5EF4-FFF2-40B4-BE49-F238E27FC236}">
                <a16:creationId xmlns:a16="http://schemas.microsoft.com/office/drawing/2014/main" xmlns="" id="{EA29F290-607B-7987-A9E3-32D3931E84C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BABD79A3-476C-EF54-2918-4ABF19253B1D}"/>
              </a:ext>
            </a:extLst>
          </p:cNvPr>
          <p:cNvSpPr>
            <a:spLocks noGrp="1"/>
          </p:cNvSpPr>
          <p:nvPr>
            <p:ph type="sldNum" sz="quarter" idx="12"/>
          </p:nvPr>
        </p:nvSpPr>
        <p:spPr/>
        <p:txBody>
          <a:bodyPr/>
          <a:lstStyle/>
          <a:p>
            <a:fld id="{9645FED6-655D-4BBA-8801-F1510C154714}" type="slidenum">
              <a:rPr lang="fr-FR" smtClean="0"/>
              <a:pPr/>
              <a:t>‹N°›</a:t>
            </a:fld>
            <a:endParaRPr lang="fr-FR"/>
          </a:p>
        </p:txBody>
      </p:sp>
    </p:spTree>
    <p:extLst>
      <p:ext uri="{BB962C8B-B14F-4D97-AF65-F5344CB8AC3E}">
        <p14:creationId xmlns:p14="http://schemas.microsoft.com/office/powerpoint/2010/main" xmlns="" val="2477538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309F196-EC2C-5BF1-C2B7-827A63420BE1}"/>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xmlns="" id="{0D1C119B-286E-3F33-D4CB-C9378A30AC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xmlns="" id="{E3D2D591-B471-417E-0527-9B723401CB45}"/>
              </a:ext>
            </a:extLst>
          </p:cNvPr>
          <p:cNvSpPr>
            <a:spLocks noGrp="1"/>
          </p:cNvSpPr>
          <p:nvPr>
            <p:ph type="dt" sz="half" idx="10"/>
          </p:nvPr>
        </p:nvSpPr>
        <p:spPr/>
        <p:txBody>
          <a:bodyPr/>
          <a:lstStyle/>
          <a:p>
            <a:fld id="{D2ABCA67-3044-477D-9D82-DC7CEF05CAB6}" type="datetimeFigureOut">
              <a:rPr lang="fr-FR" smtClean="0"/>
              <a:pPr/>
              <a:t>19/12/2024</a:t>
            </a:fld>
            <a:endParaRPr lang="fr-FR"/>
          </a:p>
        </p:txBody>
      </p:sp>
      <p:sp>
        <p:nvSpPr>
          <p:cNvPr id="5" name="Espace réservé du pied de page 4">
            <a:extLst>
              <a:ext uri="{FF2B5EF4-FFF2-40B4-BE49-F238E27FC236}">
                <a16:creationId xmlns:a16="http://schemas.microsoft.com/office/drawing/2014/main" xmlns="" id="{61DB7FEA-7B5B-5C60-05E8-C07716E84B5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7E2674DC-9C74-3722-87CE-B3262DBF6FA8}"/>
              </a:ext>
            </a:extLst>
          </p:cNvPr>
          <p:cNvSpPr>
            <a:spLocks noGrp="1"/>
          </p:cNvSpPr>
          <p:nvPr>
            <p:ph type="sldNum" sz="quarter" idx="12"/>
          </p:nvPr>
        </p:nvSpPr>
        <p:spPr/>
        <p:txBody>
          <a:bodyPr/>
          <a:lstStyle/>
          <a:p>
            <a:fld id="{9645FED6-655D-4BBA-8801-F1510C154714}" type="slidenum">
              <a:rPr lang="fr-FR" smtClean="0"/>
              <a:pPr/>
              <a:t>‹N°›</a:t>
            </a:fld>
            <a:endParaRPr lang="fr-FR"/>
          </a:p>
        </p:txBody>
      </p:sp>
    </p:spTree>
    <p:extLst>
      <p:ext uri="{BB962C8B-B14F-4D97-AF65-F5344CB8AC3E}">
        <p14:creationId xmlns:p14="http://schemas.microsoft.com/office/powerpoint/2010/main" xmlns="" val="2560589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60FA42B-43AA-8313-B0DC-5FD1DC68DE8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4D3DF7A9-0D73-6849-232B-2DF8E706219A}"/>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xmlns="" id="{1E687CC3-BBD0-13A9-63C9-2EE7C0AF66D5}"/>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xmlns="" id="{EE33F7F4-DCA0-FF9B-FA1C-ED94CA0BE837}"/>
              </a:ext>
            </a:extLst>
          </p:cNvPr>
          <p:cNvSpPr>
            <a:spLocks noGrp="1"/>
          </p:cNvSpPr>
          <p:nvPr>
            <p:ph type="dt" sz="half" idx="10"/>
          </p:nvPr>
        </p:nvSpPr>
        <p:spPr/>
        <p:txBody>
          <a:bodyPr/>
          <a:lstStyle/>
          <a:p>
            <a:fld id="{D2ABCA67-3044-477D-9D82-DC7CEF05CAB6}" type="datetimeFigureOut">
              <a:rPr lang="fr-FR" smtClean="0"/>
              <a:pPr/>
              <a:t>19/12/2024</a:t>
            </a:fld>
            <a:endParaRPr lang="fr-FR"/>
          </a:p>
        </p:txBody>
      </p:sp>
      <p:sp>
        <p:nvSpPr>
          <p:cNvPr id="6" name="Espace réservé du pied de page 5">
            <a:extLst>
              <a:ext uri="{FF2B5EF4-FFF2-40B4-BE49-F238E27FC236}">
                <a16:creationId xmlns:a16="http://schemas.microsoft.com/office/drawing/2014/main" xmlns="" id="{80D4C371-CF83-91B0-1F18-82B6AD97B5E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85602B7D-6FB9-4D70-408C-9C34F69793B4}"/>
              </a:ext>
            </a:extLst>
          </p:cNvPr>
          <p:cNvSpPr>
            <a:spLocks noGrp="1"/>
          </p:cNvSpPr>
          <p:nvPr>
            <p:ph type="sldNum" sz="quarter" idx="12"/>
          </p:nvPr>
        </p:nvSpPr>
        <p:spPr/>
        <p:txBody>
          <a:bodyPr/>
          <a:lstStyle/>
          <a:p>
            <a:fld id="{9645FED6-655D-4BBA-8801-F1510C154714}" type="slidenum">
              <a:rPr lang="fr-FR" smtClean="0"/>
              <a:pPr/>
              <a:t>‹N°›</a:t>
            </a:fld>
            <a:endParaRPr lang="fr-FR"/>
          </a:p>
        </p:txBody>
      </p:sp>
    </p:spTree>
    <p:extLst>
      <p:ext uri="{BB962C8B-B14F-4D97-AF65-F5344CB8AC3E}">
        <p14:creationId xmlns:p14="http://schemas.microsoft.com/office/powerpoint/2010/main" xmlns="" val="1660889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8AE9178-4EF4-5DDB-319A-6D893AD3928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xmlns="" id="{0DDBD4A0-6EBA-D76C-AB82-703052E5C1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xmlns="" id="{698DC29D-6F7C-E240-F0D1-AA848F502301}"/>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xmlns="" id="{4C23FA7C-AD0F-7245-E550-7945AF146E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xmlns="" id="{63F23E44-DA67-829B-1532-9C2DADC8ED74}"/>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xmlns="" id="{D9A195CE-C15B-6832-928E-7F58D729AE61}"/>
              </a:ext>
            </a:extLst>
          </p:cNvPr>
          <p:cNvSpPr>
            <a:spLocks noGrp="1"/>
          </p:cNvSpPr>
          <p:nvPr>
            <p:ph type="dt" sz="half" idx="10"/>
          </p:nvPr>
        </p:nvSpPr>
        <p:spPr/>
        <p:txBody>
          <a:bodyPr/>
          <a:lstStyle/>
          <a:p>
            <a:fld id="{D2ABCA67-3044-477D-9D82-DC7CEF05CAB6}" type="datetimeFigureOut">
              <a:rPr lang="fr-FR" smtClean="0"/>
              <a:pPr/>
              <a:t>19/12/2024</a:t>
            </a:fld>
            <a:endParaRPr lang="fr-FR"/>
          </a:p>
        </p:txBody>
      </p:sp>
      <p:sp>
        <p:nvSpPr>
          <p:cNvPr id="8" name="Espace réservé du pied de page 7">
            <a:extLst>
              <a:ext uri="{FF2B5EF4-FFF2-40B4-BE49-F238E27FC236}">
                <a16:creationId xmlns:a16="http://schemas.microsoft.com/office/drawing/2014/main" xmlns="" id="{4076B936-2DC7-CF8F-5720-3884265DA549}"/>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xmlns="" id="{1712AF6E-F393-5A62-4597-1B3310842520}"/>
              </a:ext>
            </a:extLst>
          </p:cNvPr>
          <p:cNvSpPr>
            <a:spLocks noGrp="1"/>
          </p:cNvSpPr>
          <p:nvPr>
            <p:ph type="sldNum" sz="quarter" idx="12"/>
          </p:nvPr>
        </p:nvSpPr>
        <p:spPr/>
        <p:txBody>
          <a:bodyPr/>
          <a:lstStyle/>
          <a:p>
            <a:fld id="{9645FED6-655D-4BBA-8801-F1510C154714}" type="slidenum">
              <a:rPr lang="fr-FR" smtClean="0"/>
              <a:pPr/>
              <a:t>‹N°›</a:t>
            </a:fld>
            <a:endParaRPr lang="fr-FR"/>
          </a:p>
        </p:txBody>
      </p:sp>
    </p:spTree>
    <p:extLst>
      <p:ext uri="{BB962C8B-B14F-4D97-AF65-F5344CB8AC3E}">
        <p14:creationId xmlns:p14="http://schemas.microsoft.com/office/powerpoint/2010/main" xmlns="" val="2828930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2BE4D98-3B5B-1128-E3BB-38B0E458D583}"/>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DD27A719-E57B-4CDE-1491-BF055AFD5556}"/>
              </a:ext>
            </a:extLst>
          </p:cNvPr>
          <p:cNvSpPr>
            <a:spLocks noGrp="1"/>
          </p:cNvSpPr>
          <p:nvPr>
            <p:ph type="dt" sz="half" idx="10"/>
          </p:nvPr>
        </p:nvSpPr>
        <p:spPr/>
        <p:txBody>
          <a:bodyPr/>
          <a:lstStyle/>
          <a:p>
            <a:fld id="{D2ABCA67-3044-477D-9D82-DC7CEF05CAB6}" type="datetimeFigureOut">
              <a:rPr lang="fr-FR" smtClean="0"/>
              <a:pPr/>
              <a:t>19/12/2024</a:t>
            </a:fld>
            <a:endParaRPr lang="fr-FR"/>
          </a:p>
        </p:txBody>
      </p:sp>
      <p:sp>
        <p:nvSpPr>
          <p:cNvPr id="4" name="Espace réservé du pied de page 3">
            <a:extLst>
              <a:ext uri="{FF2B5EF4-FFF2-40B4-BE49-F238E27FC236}">
                <a16:creationId xmlns:a16="http://schemas.microsoft.com/office/drawing/2014/main" xmlns="" id="{09262E3A-4416-B2FA-050A-5CBC7A70766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xmlns="" id="{EAAD533D-28B8-18D4-9D25-B99C69135B99}"/>
              </a:ext>
            </a:extLst>
          </p:cNvPr>
          <p:cNvSpPr>
            <a:spLocks noGrp="1"/>
          </p:cNvSpPr>
          <p:nvPr>
            <p:ph type="sldNum" sz="quarter" idx="12"/>
          </p:nvPr>
        </p:nvSpPr>
        <p:spPr/>
        <p:txBody>
          <a:bodyPr/>
          <a:lstStyle/>
          <a:p>
            <a:fld id="{9645FED6-655D-4BBA-8801-F1510C154714}" type="slidenum">
              <a:rPr lang="fr-FR" smtClean="0"/>
              <a:pPr/>
              <a:t>‹N°›</a:t>
            </a:fld>
            <a:endParaRPr lang="fr-FR"/>
          </a:p>
        </p:txBody>
      </p:sp>
    </p:spTree>
    <p:extLst>
      <p:ext uri="{BB962C8B-B14F-4D97-AF65-F5344CB8AC3E}">
        <p14:creationId xmlns:p14="http://schemas.microsoft.com/office/powerpoint/2010/main" xmlns="" val="2679221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E92610BB-22DD-FE6D-1C33-100DA2BD4231}"/>
              </a:ext>
            </a:extLst>
          </p:cNvPr>
          <p:cNvSpPr>
            <a:spLocks noGrp="1"/>
          </p:cNvSpPr>
          <p:nvPr>
            <p:ph type="dt" sz="half" idx="10"/>
          </p:nvPr>
        </p:nvSpPr>
        <p:spPr/>
        <p:txBody>
          <a:bodyPr/>
          <a:lstStyle/>
          <a:p>
            <a:fld id="{D2ABCA67-3044-477D-9D82-DC7CEF05CAB6}" type="datetimeFigureOut">
              <a:rPr lang="fr-FR" smtClean="0"/>
              <a:pPr/>
              <a:t>19/12/2024</a:t>
            </a:fld>
            <a:endParaRPr lang="fr-FR"/>
          </a:p>
        </p:txBody>
      </p:sp>
      <p:sp>
        <p:nvSpPr>
          <p:cNvPr id="3" name="Espace réservé du pied de page 2">
            <a:extLst>
              <a:ext uri="{FF2B5EF4-FFF2-40B4-BE49-F238E27FC236}">
                <a16:creationId xmlns:a16="http://schemas.microsoft.com/office/drawing/2014/main" xmlns="" id="{985D499F-8048-77D3-3D45-803E42B0DEAF}"/>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xmlns="" id="{FB43A812-A5FE-7F70-E34C-4476EF16DA2A}"/>
              </a:ext>
            </a:extLst>
          </p:cNvPr>
          <p:cNvSpPr>
            <a:spLocks noGrp="1"/>
          </p:cNvSpPr>
          <p:nvPr>
            <p:ph type="sldNum" sz="quarter" idx="12"/>
          </p:nvPr>
        </p:nvSpPr>
        <p:spPr/>
        <p:txBody>
          <a:bodyPr/>
          <a:lstStyle/>
          <a:p>
            <a:fld id="{9645FED6-655D-4BBA-8801-F1510C154714}" type="slidenum">
              <a:rPr lang="fr-FR" smtClean="0"/>
              <a:pPr/>
              <a:t>‹N°›</a:t>
            </a:fld>
            <a:endParaRPr lang="fr-FR"/>
          </a:p>
        </p:txBody>
      </p:sp>
    </p:spTree>
    <p:extLst>
      <p:ext uri="{BB962C8B-B14F-4D97-AF65-F5344CB8AC3E}">
        <p14:creationId xmlns:p14="http://schemas.microsoft.com/office/powerpoint/2010/main" xmlns="" val="700649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39E0FC5-CE75-21B2-AC94-53CAFD6B927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xmlns="" id="{FAD14ED4-D96B-3F2D-EB5E-C179632DF4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xmlns="" id="{8F878190-7DAD-4E89-FBA7-6A2CC162E4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8E5FA73F-ABAE-570F-CEB3-A68DE37C74A1}"/>
              </a:ext>
            </a:extLst>
          </p:cNvPr>
          <p:cNvSpPr>
            <a:spLocks noGrp="1"/>
          </p:cNvSpPr>
          <p:nvPr>
            <p:ph type="dt" sz="half" idx="10"/>
          </p:nvPr>
        </p:nvSpPr>
        <p:spPr/>
        <p:txBody>
          <a:bodyPr/>
          <a:lstStyle/>
          <a:p>
            <a:fld id="{D2ABCA67-3044-477D-9D82-DC7CEF05CAB6}" type="datetimeFigureOut">
              <a:rPr lang="fr-FR" smtClean="0"/>
              <a:pPr/>
              <a:t>19/12/2024</a:t>
            </a:fld>
            <a:endParaRPr lang="fr-FR"/>
          </a:p>
        </p:txBody>
      </p:sp>
      <p:sp>
        <p:nvSpPr>
          <p:cNvPr id="6" name="Espace réservé du pied de page 5">
            <a:extLst>
              <a:ext uri="{FF2B5EF4-FFF2-40B4-BE49-F238E27FC236}">
                <a16:creationId xmlns:a16="http://schemas.microsoft.com/office/drawing/2014/main" xmlns="" id="{2D3C5B9A-8DDA-A39A-69BD-B63442BB5E6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BA2EFDD4-C691-DE5F-0B84-20AF27B114E6}"/>
              </a:ext>
            </a:extLst>
          </p:cNvPr>
          <p:cNvSpPr>
            <a:spLocks noGrp="1"/>
          </p:cNvSpPr>
          <p:nvPr>
            <p:ph type="sldNum" sz="quarter" idx="12"/>
          </p:nvPr>
        </p:nvSpPr>
        <p:spPr/>
        <p:txBody>
          <a:bodyPr/>
          <a:lstStyle/>
          <a:p>
            <a:fld id="{9645FED6-655D-4BBA-8801-F1510C154714}" type="slidenum">
              <a:rPr lang="fr-FR" smtClean="0"/>
              <a:pPr/>
              <a:t>‹N°›</a:t>
            </a:fld>
            <a:endParaRPr lang="fr-FR"/>
          </a:p>
        </p:txBody>
      </p:sp>
    </p:spTree>
    <p:extLst>
      <p:ext uri="{BB962C8B-B14F-4D97-AF65-F5344CB8AC3E}">
        <p14:creationId xmlns:p14="http://schemas.microsoft.com/office/powerpoint/2010/main" xmlns="" val="3916769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F1B07FD-328B-FB31-73D6-0F64191909F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xmlns="" id="{4827EAE7-3586-DB1C-C03D-59AAD6CCB8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xmlns="" id="{C1B9EE82-4348-D2D6-1507-127C1262E5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4FCF0B67-B4E9-E173-53B4-4EF6AE0AC9E7}"/>
              </a:ext>
            </a:extLst>
          </p:cNvPr>
          <p:cNvSpPr>
            <a:spLocks noGrp="1"/>
          </p:cNvSpPr>
          <p:nvPr>
            <p:ph type="dt" sz="half" idx="10"/>
          </p:nvPr>
        </p:nvSpPr>
        <p:spPr/>
        <p:txBody>
          <a:bodyPr/>
          <a:lstStyle/>
          <a:p>
            <a:fld id="{D2ABCA67-3044-477D-9D82-DC7CEF05CAB6}" type="datetimeFigureOut">
              <a:rPr lang="fr-FR" smtClean="0"/>
              <a:pPr/>
              <a:t>19/12/2024</a:t>
            </a:fld>
            <a:endParaRPr lang="fr-FR"/>
          </a:p>
        </p:txBody>
      </p:sp>
      <p:sp>
        <p:nvSpPr>
          <p:cNvPr id="6" name="Espace réservé du pied de page 5">
            <a:extLst>
              <a:ext uri="{FF2B5EF4-FFF2-40B4-BE49-F238E27FC236}">
                <a16:creationId xmlns:a16="http://schemas.microsoft.com/office/drawing/2014/main" xmlns="" id="{362E6119-6C04-1475-2A12-150476F8461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72AF882D-6B5E-0D46-74B7-D8BCCF5EC28D}"/>
              </a:ext>
            </a:extLst>
          </p:cNvPr>
          <p:cNvSpPr>
            <a:spLocks noGrp="1"/>
          </p:cNvSpPr>
          <p:nvPr>
            <p:ph type="sldNum" sz="quarter" idx="12"/>
          </p:nvPr>
        </p:nvSpPr>
        <p:spPr/>
        <p:txBody>
          <a:bodyPr/>
          <a:lstStyle/>
          <a:p>
            <a:fld id="{9645FED6-655D-4BBA-8801-F1510C154714}" type="slidenum">
              <a:rPr lang="fr-FR" smtClean="0"/>
              <a:pPr/>
              <a:t>‹N°›</a:t>
            </a:fld>
            <a:endParaRPr lang="fr-FR"/>
          </a:p>
        </p:txBody>
      </p:sp>
    </p:spTree>
    <p:extLst>
      <p:ext uri="{BB962C8B-B14F-4D97-AF65-F5344CB8AC3E}">
        <p14:creationId xmlns:p14="http://schemas.microsoft.com/office/powerpoint/2010/main" xmlns="" val="995416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670C888E-65A3-3F79-D35C-77FDAFF834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xmlns="" id="{FC28A26F-4DA3-14F8-E269-5D857217F5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80B2CC58-A2CE-BC74-EDFB-ACC5D5D828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ABCA67-3044-477D-9D82-DC7CEF05CAB6}" type="datetimeFigureOut">
              <a:rPr lang="fr-FR" smtClean="0"/>
              <a:pPr/>
              <a:t>19/12/2024</a:t>
            </a:fld>
            <a:endParaRPr lang="fr-FR"/>
          </a:p>
        </p:txBody>
      </p:sp>
      <p:sp>
        <p:nvSpPr>
          <p:cNvPr id="5" name="Espace réservé du pied de page 4">
            <a:extLst>
              <a:ext uri="{FF2B5EF4-FFF2-40B4-BE49-F238E27FC236}">
                <a16:creationId xmlns:a16="http://schemas.microsoft.com/office/drawing/2014/main" xmlns="" id="{40ED9FEE-7F02-AB7A-318E-8EFD9EB4FE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xmlns="" id="{BAB3D843-3FB7-6D91-84DB-378AB4ABCA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45FED6-655D-4BBA-8801-F1510C154714}" type="slidenum">
              <a:rPr lang="fr-FR" smtClean="0"/>
              <a:pPr/>
              <a:t>‹N°›</a:t>
            </a:fld>
            <a:endParaRPr lang="fr-FR"/>
          </a:p>
        </p:txBody>
      </p:sp>
    </p:spTree>
    <p:extLst>
      <p:ext uri="{BB962C8B-B14F-4D97-AF65-F5344CB8AC3E}">
        <p14:creationId xmlns:p14="http://schemas.microsoft.com/office/powerpoint/2010/main" xmlns="" val="332495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11.jpe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2050" name="Picture 2" descr="Nao Morooka of Japan competes on her way to winning the gold medal in the Women's Individual Kata Karate during the 15th Asian Games Doha 2006 at the...">
            <a:extLst>
              <a:ext uri="{FF2B5EF4-FFF2-40B4-BE49-F238E27FC236}">
                <a16:creationId xmlns:a16="http://schemas.microsoft.com/office/drawing/2014/main" xmlns="" id="{A1F5DE01-DA1B-D9B2-01DD-9F9631A4677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89784" y="533400"/>
            <a:ext cx="9246177" cy="630009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xmlns="">
                <a:solidFill>
                  <a:srgbClr val="FFFFFF"/>
                </a:solidFill>
              </a14:hiddenFill>
            </a:ext>
          </a:extLst>
        </p:spPr>
      </p:pic>
      <p:sp>
        <p:nvSpPr>
          <p:cNvPr id="2" name="Titre 1">
            <a:extLst>
              <a:ext uri="{FF2B5EF4-FFF2-40B4-BE49-F238E27FC236}">
                <a16:creationId xmlns:a16="http://schemas.microsoft.com/office/drawing/2014/main" xmlns="" id="{E89B01F5-BC37-958E-A4AC-AAD30451BC61}"/>
              </a:ext>
            </a:extLst>
          </p:cNvPr>
          <p:cNvSpPr>
            <a:spLocks noGrp="1"/>
          </p:cNvSpPr>
          <p:nvPr>
            <p:ph type="ctrTitle"/>
          </p:nvPr>
        </p:nvSpPr>
        <p:spPr>
          <a:xfrm>
            <a:off x="1524000" y="1565709"/>
            <a:ext cx="9144000" cy="2387600"/>
          </a:xfrm>
        </p:spPr>
        <p:txBody>
          <a:bodyPr>
            <a:normAutofit/>
          </a:bodyPr>
          <a:lstStyle/>
          <a:p>
            <a:r>
              <a:rPr lang="fr-FR" sz="4400" b="1" dirty="0">
                <a:solidFill>
                  <a:srgbClr val="FF0000"/>
                </a:solidFill>
              </a:rPr>
              <a:t>Comité départemental de Karaté de L’Ain</a:t>
            </a:r>
            <a:br>
              <a:rPr lang="fr-FR" sz="4400" b="1" dirty="0">
                <a:solidFill>
                  <a:srgbClr val="FF0000"/>
                </a:solidFill>
              </a:rPr>
            </a:br>
            <a:r>
              <a:rPr lang="fr-FR" dirty="0">
                <a:solidFill>
                  <a:srgbClr val="FF0000"/>
                </a:solidFill>
              </a:rPr>
              <a:t/>
            </a:r>
            <a:br>
              <a:rPr lang="fr-FR" dirty="0">
                <a:solidFill>
                  <a:srgbClr val="FF0000"/>
                </a:solidFill>
              </a:rPr>
            </a:br>
            <a:r>
              <a:rPr lang="fr-FR" b="1" dirty="0">
                <a:solidFill>
                  <a:srgbClr val="FF0000"/>
                </a:solidFill>
              </a:rPr>
              <a:t>Stage de juge Kata </a:t>
            </a:r>
          </a:p>
        </p:txBody>
      </p:sp>
      <p:sp>
        <p:nvSpPr>
          <p:cNvPr id="3" name="Sous-titre 2">
            <a:extLst>
              <a:ext uri="{FF2B5EF4-FFF2-40B4-BE49-F238E27FC236}">
                <a16:creationId xmlns:a16="http://schemas.microsoft.com/office/drawing/2014/main" xmlns="" id="{65555171-78B8-ED18-FFF2-3F415C8170BD}"/>
              </a:ext>
            </a:extLst>
          </p:cNvPr>
          <p:cNvSpPr>
            <a:spLocks noGrp="1"/>
          </p:cNvSpPr>
          <p:nvPr>
            <p:ph type="subTitle" idx="1"/>
          </p:nvPr>
        </p:nvSpPr>
        <p:spPr>
          <a:xfrm>
            <a:off x="1524000" y="4668838"/>
            <a:ext cx="9144000" cy="1655762"/>
          </a:xfrm>
        </p:spPr>
        <p:txBody>
          <a:bodyPr/>
          <a:lstStyle/>
          <a:p>
            <a:r>
              <a:rPr lang="fr-FR" b="1" smtClean="0">
                <a:solidFill>
                  <a:srgbClr val="FF0000"/>
                </a:solidFill>
              </a:rPr>
              <a:t>LAGNIEU </a:t>
            </a:r>
            <a:r>
              <a:rPr lang="fr-FR" b="1" dirty="0">
                <a:solidFill>
                  <a:srgbClr val="FF0000"/>
                </a:solidFill>
              </a:rPr>
              <a:t>le 15 décembre 2024</a:t>
            </a:r>
          </a:p>
        </p:txBody>
      </p:sp>
      <p:pic>
        <p:nvPicPr>
          <p:cNvPr id="4" name="Picture 4" descr="Comité Départemental de l'Ain de Karaté et Disciplines Associées -">
            <a:extLst>
              <a:ext uri="{FF2B5EF4-FFF2-40B4-BE49-F238E27FC236}">
                <a16:creationId xmlns:a16="http://schemas.microsoft.com/office/drawing/2014/main" xmlns="" id="{DC8B31A7-C4BE-DC50-871E-B65F1B5911C0}"/>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5418" y="208755"/>
            <a:ext cx="1325563" cy="1325563"/>
          </a:xfrm>
          <a:prstGeom prst="rect">
            <a:avLst/>
          </a:prstGeom>
          <a:noFill/>
          <a:extLst>
            <a:ext uri="{909E8E84-426E-40DD-AFC4-6F175D3DCCD1}">
              <a14:hiddenFill xmlns:a14="http://schemas.microsoft.com/office/drawing/2010/main" xmlns="">
                <a:solidFill>
                  <a:srgbClr val="FFFFFF"/>
                </a:solidFill>
              </a14:hiddenFill>
            </a:ext>
          </a:extLst>
        </p:spPr>
      </p:pic>
      <p:pic>
        <p:nvPicPr>
          <p:cNvPr id="5" name="Picture 4" descr="Comité Départemental de l'Ain de Karaté et Disciplines Associées -">
            <a:extLst>
              <a:ext uri="{FF2B5EF4-FFF2-40B4-BE49-F238E27FC236}">
                <a16:creationId xmlns:a16="http://schemas.microsoft.com/office/drawing/2014/main" xmlns="" id="{ED5FD12B-CA0D-0378-C7C2-717AAD25E8AE}"/>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524764" y="240146"/>
            <a:ext cx="1325563" cy="13255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144531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7B0F0D1-4B39-3DF4-BDED-F6AF35B0B538}"/>
              </a:ext>
            </a:extLst>
          </p:cNvPr>
          <p:cNvSpPr>
            <a:spLocks noGrp="1"/>
          </p:cNvSpPr>
          <p:nvPr>
            <p:ph type="title"/>
          </p:nvPr>
        </p:nvSpPr>
        <p:spPr/>
        <p:txBody>
          <a:bodyPr>
            <a:normAutofit/>
          </a:bodyPr>
          <a:lstStyle/>
          <a:p>
            <a:r>
              <a:rPr lang="fr-FR" sz="3600" dirty="0">
                <a:effectLst/>
                <a:latin typeface="Calibri" panose="020F0502020204030204" pitchFamily="34" charset="0"/>
                <a:ea typeface="Calibri" panose="020F0502020204030204" pitchFamily="34" charset="0"/>
                <a:cs typeface="Times New Roman" panose="02020603050405020304" pitchFamily="18" charset="0"/>
              </a:rPr>
              <a:t> </a:t>
            </a:r>
            <a:endParaRPr lang="fr-FR" sz="3600" dirty="0"/>
          </a:p>
        </p:txBody>
      </p:sp>
      <p:graphicFrame>
        <p:nvGraphicFramePr>
          <p:cNvPr id="3" name="Tableau 2">
            <a:extLst>
              <a:ext uri="{FF2B5EF4-FFF2-40B4-BE49-F238E27FC236}">
                <a16:creationId xmlns:a16="http://schemas.microsoft.com/office/drawing/2014/main" xmlns="" id="{C613CCB1-A9DC-739E-57ED-01050BBB06EF}"/>
              </a:ext>
            </a:extLst>
          </p:cNvPr>
          <p:cNvGraphicFramePr>
            <a:graphicFrameLocks noGrp="1"/>
          </p:cNvGraphicFramePr>
          <p:nvPr>
            <p:extLst>
              <p:ext uri="{D42A27DB-BD31-4B8C-83A1-F6EECF244321}">
                <p14:modId xmlns:p14="http://schemas.microsoft.com/office/powerpoint/2010/main" xmlns="" val="1156593892"/>
              </p:ext>
            </p:extLst>
          </p:nvPr>
        </p:nvGraphicFramePr>
        <p:xfrm>
          <a:off x="491836" y="779728"/>
          <a:ext cx="10861964" cy="4152489"/>
        </p:xfrm>
        <a:graphic>
          <a:graphicData uri="http://schemas.openxmlformats.org/drawingml/2006/table">
            <a:tbl>
              <a:tblPr firstRow="1" firstCol="1" bandRow="1">
                <a:tableStyleId>{5C22544A-7EE6-4342-B048-85BDC9FD1C3A}</a:tableStyleId>
              </a:tblPr>
              <a:tblGrid>
                <a:gridCol w="10861964">
                  <a:extLst>
                    <a:ext uri="{9D8B030D-6E8A-4147-A177-3AD203B41FA5}">
                      <a16:colId xmlns:a16="http://schemas.microsoft.com/office/drawing/2014/main" xmlns="" val="503343569"/>
                    </a:ext>
                  </a:extLst>
                </a:gridCol>
              </a:tblGrid>
              <a:tr h="336588">
                <a:tc>
                  <a:txBody>
                    <a:bodyPr/>
                    <a:lstStyle/>
                    <a:p>
                      <a:pPr marL="2540">
                        <a:lnSpc>
                          <a:spcPct val="106000"/>
                        </a:lnSpc>
                        <a:spcAft>
                          <a:spcPts val="800"/>
                        </a:spcAft>
                      </a:pPr>
                      <a:r>
                        <a:rPr lang="fr-FR" sz="1800">
                          <a:effectLst/>
                        </a:rPr>
                        <a:t>EXECUTION DU KATA </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43815" marT="0" marB="30480"/>
                </a:tc>
                <a:extLst>
                  <a:ext uri="{0D108BD9-81ED-4DB2-BD59-A6C34878D82A}">
                    <a16:rowId xmlns:a16="http://schemas.microsoft.com/office/drawing/2014/main" xmlns="" val="1409461704"/>
                  </a:ext>
                </a:extLst>
              </a:tr>
              <a:tr h="3815901">
                <a:tc>
                  <a:txBody>
                    <a:bodyPr/>
                    <a:lstStyle/>
                    <a:p>
                      <a:pPr marL="2540">
                        <a:lnSpc>
                          <a:spcPct val="106000"/>
                        </a:lnSpc>
                        <a:spcAft>
                          <a:spcPts val="800"/>
                        </a:spcAft>
                      </a:pPr>
                      <a:r>
                        <a:rPr lang="fr-FR" sz="1800" u="sng" dirty="0">
                          <a:effectLst/>
                          <a:uFill>
                            <a:solidFill>
                              <a:srgbClr val="000000"/>
                            </a:solidFill>
                          </a:uFill>
                        </a:rPr>
                        <a:t> Exécution technique</a:t>
                      </a:r>
                      <a:r>
                        <a:rPr lang="fr-FR" sz="1800" dirty="0">
                          <a:effectLst/>
                        </a:rPr>
                        <a:t> </a:t>
                      </a:r>
                    </a:p>
                    <a:p>
                      <a:pPr marL="2540">
                        <a:lnSpc>
                          <a:spcPct val="106000"/>
                        </a:lnSpc>
                        <a:spcAft>
                          <a:spcPts val="800"/>
                        </a:spcAft>
                      </a:pPr>
                      <a:r>
                        <a:rPr lang="fr-FR" sz="1800" dirty="0">
                          <a:effectLst/>
                        </a:rPr>
                        <a:t> </a:t>
                      </a:r>
                    </a:p>
                    <a:p>
                      <a:pPr marL="342900" lvl="0" indent="-342900" fontAlgn="base">
                        <a:lnSpc>
                          <a:spcPct val="106000"/>
                        </a:lnSpc>
                        <a:spcAft>
                          <a:spcPts val="70"/>
                        </a:spcAft>
                        <a:buClr>
                          <a:srgbClr val="000000"/>
                        </a:buClr>
                        <a:buSzPts val="1100"/>
                        <a:buFont typeface="+mj-lt"/>
                        <a:buAutoNum type="arabicParenR"/>
                      </a:pPr>
                      <a:r>
                        <a:rPr lang="fr-FR" sz="1800" u="none" strike="noStrike" dirty="0">
                          <a:effectLst/>
                          <a:uFill>
                            <a:solidFill>
                              <a:srgbClr val="000000"/>
                            </a:solidFill>
                          </a:uFill>
                        </a:rPr>
                        <a:t>Position </a:t>
                      </a:r>
                    </a:p>
                    <a:p>
                      <a:pPr marL="342900" lvl="0" indent="-342900" fontAlgn="base">
                        <a:lnSpc>
                          <a:spcPct val="106000"/>
                        </a:lnSpc>
                        <a:spcAft>
                          <a:spcPts val="90"/>
                        </a:spcAft>
                        <a:buClr>
                          <a:srgbClr val="000000"/>
                        </a:buClr>
                        <a:buSzPts val="1100"/>
                        <a:buFont typeface="+mj-lt"/>
                        <a:buAutoNum type="arabicParenR"/>
                      </a:pPr>
                      <a:r>
                        <a:rPr lang="fr-FR" sz="1800" u="none" strike="noStrike" dirty="0">
                          <a:effectLst/>
                          <a:uFill>
                            <a:solidFill>
                              <a:srgbClr val="000000"/>
                            </a:solidFill>
                          </a:uFill>
                        </a:rPr>
                        <a:t>Techniques </a:t>
                      </a:r>
                    </a:p>
                    <a:p>
                      <a:pPr marL="342900" lvl="0" indent="-342900" fontAlgn="base">
                        <a:lnSpc>
                          <a:spcPct val="113000"/>
                        </a:lnSpc>
                        <a:spcAft>
                          <a:spcPts val="800"/>
                        </a:spcAft>
                        <a:buClr>
                          <a:srgbClr val="000000"/>
                        </a:buClr>
                        <a:buSzPts val="1100"/>
                        <a:buFont typeface="+mj-lt"/>
                        <a:buAutoNum type="arabicParenR"/>
                      </a:pPr>
                      <a:r>
                        <a:rPr lang="fr-FR" sz="1800" u="none" strike="noStrike" dirty="0">
                          <a:effectLst/>
                          <a:uFill>
                            <a:solidFill>
                              <a:srgbClr val="000000"/>
                            </a:solidFill>
                          </a:uFill>
                        </a:rPr>
                        <a:t>Mouvement 	de transition </a:t>
                      </a:r>
                    </a:p>
                    <a:p>
                      <a:pPr marL="342900" lvl="0" indent="-342900" fontAlgn="base">
                        <a:lnSpc>
                          <a:spcPct val="106000"/>
                        </a:lnSpc>
                        <a:spcAft>
                          <a:spcPts val="90"/>
                        </a:spcAft>
                        <a:buClr>
                          <a:srgbClr val="000000"/>
                        </a:buClr>
                        <a:buSzPts val="1100"/>
                        <a:buFont typeface="+mj-lt"/>
                        <a:buAutoNum type="arabicParenR"/>
                      </a:pPr>
                      <a:r>
                        <a:rPr lang="fr-FR" sz="1800" u="none" strike="noStrike" dirty="0">
                          <a:effectLst/>
                          <a:uFill>
                            <a:solidFill>
                              <a:srgbClr val="000000"/>
                            </a:solidFill>
                          </a:uFill>
                        </a:rPr>
                        <a:t>Temps/ Synchronisation </a:t>
                      </a:r>
                    </a:p>
                    <a:p>
                      <a:pPr marL="342900" lvl="0" indent="-342900" fontAlgn="base">
                        <a:lnSpc>
                          <a:spcPct val="106000"/>
                        </a:lnSpc>
                        <a:spcAft>
                          <a:spcPts val="65"/>
                        </a:spcAft>
                        <a:buClr>
                          <a:srgbClr val="000000"/>
                        </a:buClr>
                        <a:buSzPts val="1100"/>
                        <a:buFont typeface="+mj-lt"/>
                        <a:buAutoNum type="arabicParenR"/>
                      </a:pPr>
                      <a:r>
                        <a:rPr lang="fr-FR" sz="1800" u="none" strike="noStrike" dirty="0">
                          <a:effectLst/>
                          <a:uFill>
                            <a:solidFill>
                              <a:srgbClr val="000000"/>
                            </a:solidFill>
                          </a:uFill>
                        </a:rPr>
                        <a:t>Respiration correcte </a:t>
                      </a:r>
                    </a:p>
                    <a:p>
                      <a:pPr marL="342900" lvl="0" indent="-342900" fontAlgn="base">
                        <a:lnSpc>
                          <a:spcPct val="106000"/>
                        </a:lnSpc>
                        <a:spcAft>
                          <a:spcPts val="85"/>
                        </a:spcAft>
                        <a:buClr>
                          <a:srgbClr val="000000"/>
                        </a:buClr>
                        <a:buSzPts val="1100"/>
                        <a:buFont typeface="+mj-lt"/>
                        <a:buAutoNum type="arabicParenR"/>
                      </a:pPr>
                      <a:r>
                        <a:rPr lang="fr-FR" sz="1800" u="none" strike="noStrike" dirty="0">
                          <a:effectLst/>
                          <a:uFill>
                            <a:solidFill>
                              <a:srgbClr val="000000"/>
                            </a:solidFill>
                          </a:uFill>
                        </a:rPr>
                        <a:t>Concentration (KIME) </a:t>
                      </a:r>
                    </a:p>
                    <a:p>
                      <a:pPr marL="342900" lvl="0" indent="-342900" fontAlgn="base">
                        <a:lnSpc>
                          <a:spcPct val="106000"/>
                        </a:lnSpc>
                        <a:spcAft>
                          <a:spcPts val="60"/>
                        </a:spcAft>
                        <a:buClr>
                          <a:srgbClr val="000000"/>
                        </a:buClr>
                        <a:buSzPts val="1100"/>
                        <a:buFont typeface="+mj-lt"/>
                        <a:buAutoNum type="arabicParenR"/>
                      </a:pPr>
                      <a:r>
                        <a:rPr lang="fr-FR" sz="1800" u="none" strike="noStrike" dirty="0">
                          <a:effectLst/>
                          <a:uFill>
                            <a:solidFill>
                              <a:srgbClr val="000000"/>
                            </a:solidFill>
                          </a:uFill>
                        </a:rPr>
                        <a:t>Forme correcte du KATA </a:t>
                      </a:r>
                    </a:p>
                    <a:p>
                      <a:pPr marL="342900" lvl="0" indent="-342900" fontAlgn="base">
                        <a:lnSpc>
                          <a:spcPct val="106000"/>
                        </a:lnSpc>
                        <a:spcAft>
                          <a:spcPts val="800"/>
                        </a:spcAft>
                        <a:buClr>
                          <a:srgbClr val="000000"/>
                        </a:buClr>
                        <a:buSzPts val="1100"/>
                        <a:buFont typeface="+mj-lt"/>
                        <a:buAutoNum type="arabicParenR"/>
                      </a:pPr>
                      <a:r>
                        <a:rPr lang="fr-FR" sz="1800" u="none" strike="noStrike" dirty="0">
                          <a:effectLst/>
                          <a:uFill>
                            <a:solidFill>
                              <a:srgbClr val="000000"/>
                            </a:solidFill>
                          </a:uFill>
                        </a:rPr>
                        <a:t>(En accord avec l’école et les standards du style RYU-HA correspondant) </a:t>
                      </a:r>
                      <a:endParaRPr lang="fr-FR" sz="1800" u="none" strike="noStrike"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0" marR="43815" marT="0" marB="30480"/>
                </a:tc>
                <a:extLst>
                  <a:ext uri="{0D108BD9-81ED-4DB2-BD59-A6C34878D82A}">
                    <a16:rowId xmlns:a16="http://schemas.microsoft.com/office/drawing/2014/main" xmlns="" val="315122518"/>
                  </a:ext>
                </a:extLst>
              </a:tr>
            </a:tbl>
          </a:graphicData>
        </a:graphic>
      </p:graphicFrame>
      <p:sp>
        <p:nvSpPr>
          <p:cNvPr id="5" name="ZoneTexte 4">
            <a:extLst>
              <a:ext uri="{FF2B5EF4-FFF2-40B4-BE49-F238E27FC236}">
                <a16:creationId xmlns:a16="http://schemas.microsoft.com/office/drawing/2014/main" xmlns="" id="{F7505672-5044-9DD7-5226-8A674316BF25}"/>
              </a:ext>
            </a:extLst>
          </p:cNvPr>
          <p:cNvSpPr txBox="1"/>
          <p:nvPr/>
        </p:nvSpPr>
        <p:spPr>
          <a:xfrm>
            <a:off x="1191491" y="5468400"/>
            <a:ext cx="10162309" cy="867610"/>
          </a:xfrm>
          <a:prstGeom prst="rect">
            <a:avLst/>
          </a:prstGeom>
          <a:noFill/>
        </p:spPr>
        <p:txBody>
          <a:bodyPr wrap="square">
            <a:spAutoFit/>
          </a:bodyPr>
          <a:lstStyle/>
          <a:p>
            <a:pPr marL="2540">
              <a:lnSpc>
                <a:spcPct val="106000"/>
              </a:lnSpc>
              <a:spcAft>
                <a:spcPts val="800"/>
              </a:spcAft>
            </a:pPr>
            <a:r>
              <a:rPr lang="fr-FR" sz="2400" b="1" u="sng" dirty="0">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rPr>
              <a:t>Exécution sportive</a:t>
            </a:r>
            <a:r>
              <a:rPr lang="fr-FR" sz="2400" b="1" dirty="0">
                <a:effectLst/>
                <a:latin typeface="Calibri" panose="020F0502020204030204" pitchFamily="34" charset="0"/>
                <a:ea typeface="Calibri" panose="020F0502020204030204" pitchFamily="34" charset="0"/>
                <a:cs typeface="Times New Roman" panose="02020603050405020304" pitchFamily="18" charset="0"/>
              </a:rPr>
              <a:t>         1)</a:t>
            </a:r>
            <a:r>
              <a:rPr lang="fr-FR" sz="2400" b="1" dirty="0">
                <a:effectLst/>
                <a:latin typeface="Arial" panose="020B0604020202020204" pitchFamily="34" charset="0"/>
                <a:ea typeface="Arial" panose="020B0604020202020204" pitchFamily="34" charset="0"/>
                <a:cs typeface="Times New Roman" panose="02020603050405020304" pitchFamily="18" charset="0"/>
              </a:rPr>
              <a:t> </a:t>
            </a:r>
            <a:r>
              <a:rPr lang="fr-FR" sz="2400" b="1" dirty="0">
                <a:effectLst/>
                <a:latin typeface="Calibri" panose="020F0502020204030204" pitchFamily="34" charset="0"/>
                <a:ea typeface="Calibri" panose="020F0502020204030204" pitchFamily="34" charset="0"/>
                <a:cs typeface="Times New Roman" panose="02020603050405020304" pitchFamily="18" charset="0"/>
              </a:rPr>
              <a:t>Force   2)</a:t>
            </a:r>
            <a:r>
              <a:rPr lang="fr-FR" sz="2400" b="1" dirty="0">
                <a:effectLst/>
                <a:latin typeface="Arial" panose="020B0604020202020204" pitchFamily="34" charset="0"/>
                <a:ea typeface="Arial" panose="020B0604020202020204" pitchFamily="34" charset="0"/>
                <a:cs typeface="Times New Roman" panose="02020603050405020304" pitchFamily="18" charset="0"/>
              </a:rPr>
              <a:t> </a:t>
            </a:r>
            <a:r>
              <a:rPr lang="fr-FR" sz="2400" b="1" dirty="0">
                <a:effectLst/>
                <a:latin typeface="Calibri" panose="020F0502020204030204" pitchFamily="34" charset="0"/>
                <a:ea typeface="Calibri" panose="020F0502020204030204" pitchFamily="34" charset="0"/>
                <a:cs typeface="Times New Roman" panose="02020603050405020304" pitchFamily="18" charset="0"/>
              </a:rPr>
              <a:t>Vitesse   3)</a:t>
            </a:r>
            <a:r>
              <a:rPr lang="fr-FR" sz="2400" b="1" dirty="0">
                <a:effectLst/>
                <a:latin typeface="Arial" panose="020B0604020202020204" pitchFamily="34" charset="0"/>
                <a:ea typeface="Arial" panose="020B0604020202020204" pitchFamily="34" charset="0"/>
                <a:cs typeface="Times New Roman" panose="02020603050405020304" pitchFamily="18" charset="0"/>
              </a:rPr>
              <a:t> </a:t>
            </a:r>
            <a:r>
              <a:rPr lang="fr-FR" sz="2400" b="1" dirty="0">
                <a:effectLst/>
                <a:latin typeface="Calibri" panose="020F0502020204030204" pitchFamily="34" charset="0"/>
                <a:ea typeface="Calibri" panose="020F0502020204030204" pitchFamily="34" charset="0"/>
                <a:cs typeface="Times New Roman" panose="02020603050405020304" pitchFamily="18" charset="0"/>
              </a:rPr>
              <a:t>Équilibre    4)</a:t>
            </a:r>
            <a:r>
              <a:rPr lang="fr-FR" sz="2400" b="1" dirty="0">
                <a:effectLst/>
                <a:latin typeface="Arial" panose="020B0604020202020204" pitchFamily="34" charset="0"/>
                <a:ea typeface="Arial" panose="020B0604020202020204" pitchFamily="34" charset="0"/>
                <a:cs typeface="Times New Roman" panose="02020603050405020304" pitchFamily="18" charset="0"/>
              </a:rPr>
              <a:t> </a:t>
            </a:r>
            <a:r>
              <a:rPr lang="fr-FR" sz="2400" b="1" dirty="0">
                <a:effectLst/>
                <a:latin typeface="Calibri" panose="020F0502020204030204" pitchFamily="34" charset="0"/>
                <a:ea typeface="Calibri" panose="020F0502020204030204" pitchFamily="34" charset="0"/>
                <a:cs typeface="Times New Roman" panose="02020603050405020304" pitchFamily="18" charset="0"/>
              </a:rPr>
              <a:t>Rythme</a:t>
            </a:r>
          </a:p>
          <a:p>
            <a:pPr marL="231140">
              <a:lnSpc>
                <a:spcPct val="106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4" name="Picture 4" descr="Comité Départemental de l'Ain de Karaté et Disciplines Associées -">
            <a:extLst>
              <a:ext uri="{FF2B5EF4-FFF2-40B4-BE49-F238E27FC236}">
                <a16:creationId xmlns:a16="http://schemas.microsoft.com/office/drawing/2014/main" xmlns="" id="{708E7434-48E8-EC7F-B07C-D99AF2869564}"/>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374601" y="116948"/>
            <a:ext cx="1325563" cy="13255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285551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AF71CA8-F377-B05C-1FB0-00ACA192FF18}"/>
              </a:ext>
            </a:extLst>
          </p:cNvPr>
          <p:cNvSpPr>
            <a:spLocks noGrp="1"/>
          </p:cNvSpPr>
          <p:nvPr>
            <p:ph type="title"/>
          </p:nvPr>
        </p:nvSpPr>
        <p:spPr>
          <a:xfrm>
            <a:off x="1136072" y="365125"/>
            <a:ext cx="10217727" cy="1325563"/>
          </a:xfrm>
        </p:spPr>
        <p:txBody>
          <a:bodyPr>
            <a:normAutofit/>
          </a:bodyPr>
          <a:lstStyle/>
          <a:p>
            <a:r>
              <a:rPr lang="fr-FR" sz="3600" dirty="0">
                <a:effectLst/>
                <a:latin typeface="Calibri" panose="020F0502020204030204" pitchFamily="34" charset="0"/>
                <a:ea typeface="Calibri" panose="020F0502020204030204" pitchFamily="34" charset="0"/>
                <a:cs typeface="Times New Roman" panose="02020603050405020304" pitchFamily="18" charset="0"/>
              </a:rPr>
              <a:t> </a:t>
            </a:r>
            <a:endParaRPr lang="fr-FR" sz="3600" dirty="0"/>
          </a:p>
        </p:txBody>
      </p:sp>
      <p:graphicFrame>
        <p:nvGraphicFramePr>
          <p:cNvPr id="3" name="Tableau 2">
            <a:extLst>
              <a:ext uri="{FF2B5EF4-FFF2-40B4-BE49-F238E27FC236}">
                <a16:creationId xmlns:a16="http://schemas.microsoft.com/office/drawing/2014/main" xmlns="" id="{981C816F-8942-64C5-8DC5-58404BB4EA0F}"/>
              </a:ext>
            </a:extLst>
          </p:cNvPr>
          <p:cNvGraphicFramePr>
            <a:graphicFrameLocks noGrp="1"/>
          </p:cNvGraphicFramePr>
          <p:nvPr>
            <p:extLst>
              <p:ext uri="{D42A27DB-BD31-4B8C-83A1-F6EECF244321}">
                <p14:modId xmlns:p14="http://schemas.microsoft.com/office/powerpoint/2010/main" xmlns="" val="4157495096"/>
              </p:ext>
            </p:extLst>
          </p:nvPr>
        </p:nvGraphicFramePr>
        <p:xfrm>
          <a:off x="1136071" y="573265"/>
          <a:ext cx="9490364" cy="4790695"/>
        </p:xfrm>
        <a:graphic>
          <a:graphicData uri="http://schemas.openxmlformats.org/drawingml/2006/table">
            <a:tbl>
              <a:tblPr firstRow="1" firstCol="1" bandRow="1">
                <a:tableStyleId>{5C22544A-7EE6-4342-B048-85BDC9FD1C3A}</a:tableStyleId>
              </a:tblPr>
              <a:tblGrid>
                <a:gridCol w="9490364">
                  <a:extLst>
                    <a:ext uri="{9D8B030D-6E8A-4147-A177-3AD203B41FA5}">
                      <a16:colId xmlns:a16="http://schemas.microsoft.com/office/drawing/2014/main" xmlns="" val="587541395"/>
                    </a:ext>
                  </a:extLst>
                </a:gridCol>
              </a:tblGrid>
              <a:tr h="0">
                <a:tc>
                  <a:txBody>
                    <a:bodyPr/>
                    <a:lstStyle/>
                    <a:p>
                      <a:pPr marL="2540">
                        <a:lnSpc>
                          <a:spcPct val="106000"/>
                        </a:lnSpc>
                        <a:spcAft>
                          <a:spcPts val="800"/>
                        </a:spcAft>
                      </a:pPr>
                      <a:r>
                        <a:rPr lang="fr-FR" sz="2800" dirty="0">
                          <a:effectLst/>
                        </a:rPr>
                        <a:t>EXECUTION DU BUNKAÏ </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43815" marT="0" marB="30480"/>
                </a:tc>
                <a:extLst>
                  <a:ext uri="{0D108BD9-81ED-4DB2-BD59-A6C34878D82A}">
                    <a16:rowId xmlns:a16="http://schemas.microsoft.com/office/drawing/2014/main" xmlns="" val="267165504"/>
                  </a:ext>
                </a:extLst>
              </a:tr>
              <a:tr h="3377106">
                <a:tc>
                  <a:txBody>
                    <a:bodyPr/>
                    <a:lstStyle/>
                    <a:p>
                      <a:pPr marL="2540">
                        <a:lnSpc>
                          <a:spcPct val="106000"/>
                        </a:lnSpc>
                        <a:spcAft>
                          <a:spcPts val="800"/>
                        </a:spcAft>
                      </a:pPr>
                      <a:r>
                        <a:rPr lang="fr-FR" sz="1100" dirty="0">
                          <a:effectLst/>
                        </a:rPr>
                        <a:t> </a:t>
                      </a:r>
                      <a:r>
                        <a:rPr lang="fr-FR" sz="1800" u="sng" dirty="0">
                          <a:effectLst/>
                          <a:uFill>
                            <a:solidFill>
                              <a:srgbClr val="000000"/>
                            </a:solidFill>
                          </a:uFill>
                        </a:rPr>
                        <a:t>Exécution technique</a:t>
                      </a:r>
                      <a:r>
                        <a:rPr lang="fr-FR" sz="1800" dirty="0">
                          <a:effectLst/>
                        </a:rPr>
                        <a:t> </a:t>
                      </a:r>
                    </a:p>
                    <a:p>
                      <a:pPr marL="2540">
                        <a:lnSpc>
                          <a:spcPct val="106000"/>
                        </a:lnSpc>
                        <a:spcAft>
                          <a:spcPts val="70"/>
                        </a:spcAft>
                      </a:pPr>
                      <a:r>
                        <a:rPr lang="fr-FR" sz="1100" dirty="0">
                          <a:effectLst/>
                        </a:rPr>
                        <a:t> </a:t>
                      </a:r>
                      <a:endParaRPr lang="fr-FR" sz="2800" dirty="0">
                        <a:effectLst/>
                      </a:endParaRPr>
                    </a:p>
                    <a:p>
                      <a:pPr marL="342900" lvl="0" indent="-342900" fontAlgn="base">
                        <a:lnSpc>
                          <a:spcPct val="106000"/>
                        </a:lnSpc>
                        <a:spcAft>
                          <a:spcPts val="95"/>
                        </a:spcAft>
                        <a:buClr>
                          <a:srgbClr val="000000"/>
                        </a:buClr>
                        <a:buSzPts val="1100"/>
                        <a:buFont typeface="+mj-lt"/>
                        <a:buAutoNum type="arabicParenR"/>
                      </a:pPr>
                      <a:r>
                        <a:rPr lang="fr-FR" sz="2800" u="none" strike="noStrike" dirty="0">
                          <a:effectLst/>
                          <a:uFill>
                            <a:solidFill>
                              <a:srgbClr val="000000"/>
                            </a:solidFill>
                          </a:uFill>
                        </a:rPr>
                        <a:t>Position </a:t>
                      </a:r>
                    </a:p>
                    <a:p>
                      <a:pPr marL="342900" lvl="0" indent="-342900" fontAlgn="base">
                        <a:lnSpc>
                          <a:spcPct val="106000"/>
                        </a:lnSpc>
                        <a:spcAft>
                          <a:spcPts val="85"/>
                        </a:spcAft>
                        <a:buClr>
                          <a:srgbClr val="000000"/>
                        </a:buClr>
                        <a:buSzPts val="1100"/>
                        <a:buFont typeface="+mj-lt"/>
                        <a:buAutoNum type="arabicParenR"/>
                      </a:pPr>
                      <a:r>
                        <a:rPr lang="fr-FR" sz="2800" u="none" strike="noStrike" dirty="0">
                          <a:effectLst/>
                          <a:uFill>
                            <a:solidFill>
                              <a:srgbClr val="000000"/>
                            </a:solidFill>
                          </a:uFill>
                        </a:rPr>
                        <a:t>Techniques </a:t>
                      </a:r>
                    </a:p>
                    <a:p>
                      <a:pPr marL="342900" lvl="0" indent="-342900" fontAlgn="base">
                        <a:lnSpc>
                          <a:spcPct val="106000"/>
                        </a:lnSpc>
                        <a:spcAft>
                          <a:spcPts val="65"/>
                        </a:spcAft>
                        <a:buClr>
                          <a:srgbClr val="000000"/>
                        </a:buClr>
                        <a:buSzPts val="1100"/>
                        <a:buFont typeface="+mj-lt"/>
                        <a:buAutoNum type="arabicParenR"/>
                      </a:pPr>
                      <a:r>
                        <a:rPr lang="fr-FR" sz="2800" u="none" strike="noStrike" dirty="0">
                          <a:effectLst/>
                          <a:uFill>
                            <a:solidFill>
                              <a:srgbClr val="000000"/>
                            </a:solidFill>
                          </a:uFill>
                        </a:rPr>
                        <a:t>Mouvement de transition </a:t>
                      </a:r>
                    </a:p>
                    <a:p>
                      <a:pPr marL="342900" lvl="0" indent="-342900" fontAlgn="base">
                        <a:lnSpc>
                          <a:spcPct val="106000"/>
                        </a:lnSpc>
                        <a:spcAft>
                          <a:spcPts val="95"/>
                        </a:spcAft>
                        <a:buClr>
                          <a:srgbClr val="000000"/>
                        </a:buClr>
                        <a:buSzPts val="1100"/>
                        <a:buFont typeface="+mj-lt"/>
                        <a:buAutoNum type="arabicParenR"/>
                      </a:pPr>
                      <a:r>
                        <a:rPr lang="fr-FR" sz="2800" u="none" strike="noStrike" dirty="0">
                          <a:effectLst/>
                          <a:uFill>
                            <a:solidFill>
                              <a:srgbClr val="000000"/>
                            </a:solidFill>
                          </a:uFill>
                        </a:rPr>
                        <a:t>Temps et distance (Ma-Aï) </a:t>
                      </a:r>
                    </a:p>
                    <a:p>
                      <a:pPr marL="342900" lvl="0" indent="-342900" fontAlgn="base">
                        <a:lnSpc>
                          <a:spcPct val="106000"/>
                        </a:lnSpc>
                        <a:spcAft>
                          <a:spcPts val="65"/>
                        </a:spcAft>
                        <a:buClr>
                          <a:srgbClr val="000000"/>
                        </a:buClr>
                        <a:buSzPts val="1100"/>
                        <a:buFont typeface="+mj-lt"/>
                        <a:buAutoNum type="arabicParenR"/>
                      </a:pPr>
                      <a:r>
                        <a:rPr lang="fr-FR" sz="2800" u="none" strike="noStrike" dirty="0">
                          <a:effectLst/>
                          <a:uFill>
                            <a:solidFill>
                              <a:srgbClr val="000000"/>
                            </a:solidFill>
                          </a:uFill>
                        </a:rPr>
                        <a:t>Contrôle </a:t>
                      </a:r>
                    </a:p>
                    <a:p>
                      <a:pPr marL="342900" lvl="0" indent="-342900" fontAlgn="base">
                        <a:lnSpc>
                          <a:spcPct val="106000"/>
                        </a:lnSpc>
                        <a:spcAft>
                          <a:spcPts val="85"/>
                        </a:spcAft>
                        <a:buClr>
                          <a:srgbClr val="000000"/>
                        </a:buClr>
                        <a:buSzPts val="1100"/>
                        <a:buFont typeface="+mj-lt"/>
                        <a:buAutoNum type="arabicParenR"/>
                      </a:pPr>
                      <a:r>
                        <a:rPr lang="fr-FR" sz="2800" u="none" strike="noStrike" dirty="0">
                          <a:effectLst/>
                          <a:uFill>
                            <a:solidFill>
                              <a:srgbClr val="000000"/>
                            </a:solidFill>
                          </a:uFill>
                        </a:rPr>
                        <a:t>Concentration (KIME) </a:t>
                      </a:r>
                    </a:p>
                    <a:p>
                      <a:pPr marL="342900" lvl="0" indent="-342900" fontAlgn="base">
                        <a:lnSpc>
                          <a:spcPct val="106000"/>
                        </a:lnSpc>
                        <a:spcAft>
                          <a:spcPts val="800"/>
                        </a:spcAft>
                        <a:buClr>
                          <a:srgbClr val="000000"/>
                        </a:buClr>
                        <a:buSzPts val="1100"/>
                        <a:buFont typeface="+mj-lt"/>
                        <a:buAutoNum type="arabicParenR"/>
                      </a:pPr>
                      <a:r>
                        <a:rPr lang="fr-FR" sz="2800" u="none" strike="noStrike" dirty="0">
                          <a:effectLst/>
                          <a:uFill>
                            <a:solidFill>
                              <a:srgbClr val="000000"/>
                            </a:solidFill>
                          </a:uFill>
                        </a:rPr>
                        <a:t>Forme correcte du BUNKAÏ mouvements exécutés dans démonstration du KATA </a:t>
                      </a:r>
                      <a:endParaRPr lang="fr-FR" sz="2800" u="none" strike="noStrike"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0" marR="43815" marT="0" marB="30480"/>
                </a:tc>
                <a:extLst>
                  <a:ext uri="{0D108BD9-81ED-4DB2-BD59-A6C34878D82A}">
                    <a16:rowId xmlns:a16="http://schemas.microsoft.com/office/drawing/2014/main" xmlns="" val="356250803"/>
                  </a:ext>
                </a:extLst>
              </a:tr>
            </a:tbl>
          </a:graphicData>
        </a:graphic>
      </p:graphicFrame>
      <p:sp>
        <p:nvSpPr>
          <p:cNvPr id="5" name="ZoneTexte 4">
            <a:extLst>
              <a:ext uri="{FF2B5EF4-FFF2-40B4-BE49-F238E27FC236}">
                <a16:creationId xmlns:a16="http://schemas.microsoft.com/office/drawing/2014/main" xmlns="" id="{AAB07562-4CE9-9037-D7C5-76423F75B59A}"/>
              </a:ext>
            </a:extLst>
          </p:cNvPr>
          <p:cNvSpPr txBox="1"/>
          <p:nvPr/>
        </p:nvSpPr>
        <p:spPr>
          <a:xfrm>
            <a:off x="1295399" y="5642004"/>
            <a:ext cx="9601201" cy="464871"/>
          </a:xfrm>
          <a:prstGeom prst="rect">
            <a:avLst/>
          </a:prstGeom>
          <a:noFill/>
        </p:spPr>
        <p:txBody>
          <a:bodyPr wrap="square">
            <a:spAutoFit/>
          </a:bodyPr>
          <a:lstStyle/>
          <a:p>
            <a:pPr marL="2540">
              <a:lnSpc>
                <a:spcPct val="106000"/>
              </a:lnSpc>
              <a:spcAft>
                <a:spcPts val="800"/>
              </a:spcAft>
            </a:pPr>
            <a:r>
              <a:rPr lang="fr-FR" sz="2400" b="1" u="sng" dirty="0">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rPr>
              <a:t>Exécution sportive</a:t>
            </a:r>
            <a:r>
              <a:rPr lang="fr-FR" sz="2400" b="1" dirty="0">
                <a:effectLst/>
                <a:latin typeface="Calibri" panose="020F0502020204030204" pitchFamily="34" charset="0"/>
                <a:ea typeface="Calibri" panose="020F0502020204030204" pitchFamily="34" charset="0"/>
                <a:cs typeface="Times New Roman" panose="02020603050405020304" pitchFamily="18" charset="0"/>
              </a:rPr>
              <a:t>             Force    2) </a:t>
            </a:r>
            <a:r>
              <a:rPr lang="fr-FR" sz="2400" b="1" dirty="0">
                <a:effectLst/>
                <a:latin typeface="Arial" panose="020B0604020202020204" pitchFamily="34" charset="0"/>
                <a:ea typeface="Arial" panose="020B0604020202020204" pitchFamily="34" charset="0"/>
                <a:cs typeface="Times New Roman" panose="02020603050405020304" pitchFamily="18" charset="0"/>
              </a:rPr>
              <a:t>Vitesse</a:t>
            </a:r>
            <a:r>
              <a:rPr lang="fr-FR" sz="2400" b="1" dirty="0">
                <a:effectLst/>
                <a:latin typeface="Calibri" panose="020F0502020204030204" pitchFamily="34" charset="0"/>
                <a:ea typeface="Calibri" panose="020F0502020204030204" pitchFamily="34" charset="0"/>
                <a:cs typeface="Times New Roman" panose="02020603050405020304" pitchFamily="18" charset="0"/>
              </a:rPr>
              <a:t>    3) Équilibre    4)</a:t>
            </a:r>
            <a:r>
              <a:rPr lang="fr-FR" sz="2400" b="1" dirty="0">
                <a:effectLst/>
                <a:latin typeface="Arial" panose="020B0604020202020204" pitchFamily="34" charset="0"/>
                <a:ea typeface="Arial" panose="020B0604020202020204" pitchFamily="34" charset="0"/>
                <a:cs typeface="Times New Roman" panose="02020603050405020304" pitchFamily="18" charset="0"/>
              </a:rPr>
              <a:t> </a:t>
            </a:r>
            <a:r>
              <a:rPr lang="fr-FR" sz="2400" b="1" dirty="0">
                <a:effectLst/>
                <a:latin typeface="Calibri" panose="020F0502020204030204" pitchFamily="34" charset="0"/>
                <a:ea typeface="Calibri" panose="020F0502020204030204" pitchFamily="34" charset="0"/>
                <a:cs typeface="Times New Roman" panose="02020603050405020304" pitchFamily="18" charset="0"/>
              </a:rPr>
              <a:t>Temps</a:t>
            </a:r>
          </a:p>
        </p:txBody>
      </p:sp>
      <p:pic>
        <p:nvPicPr>
          <p:cNvPr id="4" name="Picture 4" descr="Comité Départemental de l'Ain de Karaté et Disciplines Associées -">
            <a:extLst>
              <a:ext uri="{FF2B5EF4-FFF2-40B4-BE49-F238E27FC236}">
                <a16:creationId xmlns:a16="http://schemas.microsoft.com/office/drawing/2014/main" xmlns="" id="{D7E7EE5E-C5E8-2A7A-C605-3052EB4FFB2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393146" y="365124"/>
            <a:ext cx="1325563" cy="13255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129997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02FFB8E4-F67F-0B0C-CB45-1832DFECDB1E}"/>
            </a:ext>
          </a:extLst>
        </p:cNvPr>
        <p:cNvGrpSpPr/>
        <p:nvPr/>
      </p:nvGrpSpPr>
      <p:grpSpPr>
        <a:xfrm>
          <a:off x="0" y="0"/>
          <a:ext cx="0" cy="0"/>
          <a:chOff x="0" y="0"/>
          <a:chExt cx="0" cy="0"/>
        </a:xfrm>
      </p:grpSpPr>
      <p:sp>
        <p:nvSpPr>
          <p:cNvPr id="19457" name="ZoneTexte 3">
            <a:extLst>
              <a:ext uri="{FF2B5EF4-FFF2-40B4-BE49-F238E27FC236}">
                <a16:creationId xmlns:a16="http://schemas.microsoft.com/office/drawing/2014/main" xmlns="" id="{035F93CD-939D-B40A-1BD5-9B667F560C72}"/>
              </a:ext>
            </a:extLst>
          </p:cNvPr>
          <p:cNvSpPr txBox="1">
            <a:spLocks noChangeArrowheads="1"/>
          </p:cNvSpPr>
          <p:nvPr/>
        </p:nvSpPr>
        <p:spPr bwMode="auto">
          <a:xfrm>
            <a:off x="734785" y="2705725"/>
            <a:ext cx="9966165" cy="144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fr-FR" altLang="fr-FR" sz="4400" b="1" dirty="0">
                <a:solidFill>
                  <a:schemeClr val="bg1"/>
                </a:solidFill>
                <a:latin typeface="Montserrat Bold"/>
                <a:ea typeface="Montserrat Medium" panose="020F0502020204030204" pitchFamily="34" charset="0"/>
                <a:cs typeface="Montserrat Medium" panose="020F0502020204030204" pitchFamily="34" charset="0"/>
              </a:rPr>
              <a:t>18. Le jugement / les différentes écoles</a:t>
            </a:r>
          </a:p>
        </p:txBody>
      </p:sp>
      <p:sp>
        <p:nvSpPr>
          <p:cNvPr id="2" name="Espace réservé du numéro de diapositive 1">
            <a:extLst>
              <a:ext uri="{FF2B5EF4-FFF2-40B4-BE49-F238E27FC236}">
                <a16:creationId xmlns:a16="http://schemas.microsoft.com/office/drawing/2014/main" xmlns="" id="{879CB3B9-CFB8-AF68-BDCC-783FF7FF35F2}"/>
              </a:ext>
            </a:extLst>
          </p:cNvPr>
          <p:cNvSpPr>
            <a:spLocks noGrp="1"/>
          </p:cNvSpPr>
          <p:nvPr>
            <p:ph type="sldNum" sz="quarter" idx="12"/>
          </p:nvPr>
        </p:nvSpPr>
        <p:spPr/>
        <p:txBody>
          <a:bodyPr/>
          <a:lstStyle/>
          <a:p>
            <a:pPr>
              <a:defRPr/>
            </a:pPr>
            <a:fld id="{8626D997-DE8B-CF42-9668-E981BE522A06}" type="slidenum">
              <a:rPr lang="fr-FR"/>
              <a:pPr>
                <a:defRPr/>
              </a:pPr>
              <a:t>12</a:t>
            </a:fld>
            <a:endParaRPr lang="fr-FR" dirty="0"/>
          </a:p>
        </p:txBody>
      </p:sp>
      <p:sp>
        <p:nvSpPr>
          <p:cNvPr id="3" name="Rectangle 5">
            <a:extLst>
              <a:ext uri="{FF2B5EF4-FFF2-40B4-BE49-F238E27FC236}">
                <a16:creationId xmlns:a16="http://schemas.microsoft.com/office/drawing/2014/main" xmlns="" id="{53FD2F73-1E88-C936-2E99-615B5F3FE9E6}"/>
              </a:ext>
            </a:extLst>
          </p:cNvPr>
          <p:cNvSpPr>
            <a:spLocks noChangeArrowheads="1"/>
          </p:cNvSpPr>
          <p:nvPr/>
        </p:nvSpPr>
        <p:spPr bwMode="auto">
          <a:xfrm>
            <a:off x="734785" y="4188917"/>
            <a:ext cx="10074729"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fr-FR" altLang="fr-FR" sz="1400" i="1" dirty="0">
                <a:solidFill>
                  <a:schemeClr val="bg1"/>
                </a:solidFill>
                <a:latin typeface="Montserrat Light" pitchFamily="2" charset="77"/>
                <a:ea typeface="Montserrat Light" pitchFamily="2" charset="77"/>
                <a:cs typeface="Montserrat Light" pitchFamily="2" charset="77"/>
              </a:rPr>
              <a:t>S. UHRING</a:t>
            </a:r>
          </a:p>
        </p:txBody>
      </p:sp>
      <p:pic>
        <p:nvPicPr>
          <p:cNvPr id="6" name="Image 5">
            <a:extLst>
              <a:ext uri="{FF2B5EF4-FFF2-40B4-BE49-F238E27FC236}">
                <a16:creationId xmlns:a16="http://schemas.microsoft.com/office/drawing/2014/main" xmlns="" id="{9177EC35-6305-9436-34C2-3D8CD7517661}"/>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34785" y="5632118"/>
            <a:ext cx="2268871" cy="1017127"/>
          </a:xfrm>
          <a:prstGeom prst="rect">
            <a:avLst/>
          </a:prstGeom>
        </p:spPr>
      </p:pic>
      <p:pic>
        <p:nvPicPr>
          <p:cNvPr id="4" name="Picture 4" descr="Comité Départemental de l'Ain de Karaté et Disciplines Associées -">
            <a:extLst>
              <a:ext uri="{FF2B5EF4-FFF2-40B4-BE49-F238E27FC236}">
                <a16:creationId xmlns:a16="http://schemas.microsoft.com/office/drawing/2014/main" xmlns="" id="{1A8CB8C9-5A83-028A-1104-8FE280AB2CB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510909" y="244738"/>
            <a:ext cx="1325563" cy="13255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25586148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1344350-2E9D-450E-47C0-0F7CC6D5D60B}"/>
            </a:ext>
          </a:extLst>
        </p:cNvPr>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xmlns="" id="{CEDDFE8A-77C3-2BDC-FC31-6F14BBFFBD3A}"/>
              </a:ext>
            </a:extLst>
          </p:cNvPr>
          <p:cNvSpPr>
            <a:spLocks noGrp="1"/>
          </p:cNvSpPr>
          <p:nvPr>
            <p:ph type="sldNum" sz="quarter" idx="12"/>
          </p:nvPr>
        </p:nvSpPr>
        <p:spPr>
          <a:xfrm>
            <a:off x="8594405" y="6400413"/>
            <a:ext cx="92395" cy="276999"/>
          </a:xfrm>
          <a:prstGeom prst="rect">
            <a:avLst/>
          </a:prstGeom>
          <a:ln w="12700">
            <a:miter lim="400000"/>
          </a:ln>
        </p:spPr>
        <p:txBody>
          <a:bodyPr wrap="none" lIns="45719" rIns="45719"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4572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888888"/>
                </a:solidFill>
                <a:effectLst/>
                <a:uFillTx/>
                <a:latin typeface="+mj-lt"/>
                <a:ea typeface="+mj-ea"/>
                <a:cs typeface="+mj-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a:lstStyle>
          <a:p>
            <a:pPr algn="r">
              <a:defRPr/>
            </a:pPr>
            <a:endParaRPr lang="fr-FR" dirty="0"/>
          </a:p>
        </p:txBody>
      </p:sp>
      <p:sp>
        <p:nvSpPr>
          <p:cNvPr id="3" name="ZoneTexte 2">
            <a:extLst>
              <a:ext uri="{FF2B5EF4-FFF2-40B4-BE49-F238E27FC236}">
                <a16:creationId xmlns:a16="http://schemas.microsoft.com/office/drawing/2014/main" xmlns="" id="{16461125-0EBD-F7CA-F5BE-D0CC265FB29D}"/>
              </a:ext>
            </a:extLst>
          </p:cNvPr>
          <p:cNvSpPr txBox="1">
            <a:spLocks noChangeArrowheads="1"/>
          </p:cNvSpPr>
          <p:nvPr/>
        </p:nvSpPr>
        <p:spPr bwMode="auto">
          <a:xfrm>
            <a:off x="161520" y="267136"/>
            <a:ext cx="11757763"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fr-FR" altLang="fr-FR" sz="3200" b="1" dirty="0">
                <a:latin typeface="Montserrat Bold"/>
                <a:ea typeface="Montserrat Medium" panose="020F0502020204030204" pitchFamily="34" charset="0"/>
                <a:cs typeface="Montserrat Medium" panose="020F0502020204030204" pitchFamily="34" charset="0"/>
              </a:rPr>
              <a:t>Le jugement: Définition </a:t>
            </a:r>
          </a:p>
        </p:txBody>
      </p:sp>
      <p:pic>
        <p:nvPicPr>
          <p:cNvPr id="7" name="Picture 2" descr="G:\MODELES\IDENTITE VISUELLE 2017\LOGOTYPES FFK\01_Federation\FFKarate_Horizontal\FFKarate_H_RVB\FFKarate_H_RVB.png">
            <a:extLst>
              <a:ext uri="{FF2B5EF4-FFF2-40B4-BE49-F238E27FC236}">
                <a16:creationId xmlns:a16="http://schemas.microsoft.com/office/drawing/2014/main" xmlns="" id="{E48318A5-2233-BD79-15DF-394CE12D11D2}"/>
              </a:ext>
            </a:extLst>
          </p:cNvPr>
          <p:cNvPicPr>
            <a:picLocks noChangeAspect="1" noChangeArrowheads="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421378" y="6106785"/>
            <a:ext cx="1373188" cy="615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ZoneTexte 4">
            <a:extLst>
              <a:ext uri="{FF2B5EF4-FFF2-40B4-BE49-F238E27FC236}">
                <a16:creationId xmlns:a16="http://schemas.microsoft.com/office/drawing/2014/main" xmlns="" id="{E48052B3-E133-0D6F-1C77-3241E331391E}"/>
              </a:ext>
            </a:extLst>
          </p:cNvPr>
          <p:cNvSpPr txBox="1"/>
          <p:nvPr/>
        </p:nvSpPr>
        <p:spPr>
          <a:xfrm>
            <a:off x="421377" y="1337155"/>
            <a:ext cx="11349246" cy="4465068"/>
          </a:xfrm>
          <a:prstGeom prst="rect">
            <a:avLst/>
          </a:prstGeom>
          <a:noFill/>
        </p:spPr>
        <p:txBody>
          <a:bodyPr wrap="square">
            <a:spAutoFit/>
          </a:bodyPr>
          <a:lstStyle/>
          <a:p>
            <a:pPr marL="342900" marR="317500" indent="-342900" algn="just" fontAlgn="base">
              <a:lnSpc>
                <a:spcPct val="113000"/>
              </a:lnSpc>
              <a:buFont typeface="Arial" panose="020B0604020202020204" pitchFamily="34" charset="0"/>
              <a:buChar char="-"/>
            </a:pPr>
            <a:r>
              <a:rPr lang="fr-FR" sz="2300" kern="0" dirty="0">
                <a:solidFill>
                  <a:srgbClr val="000000"/>
                </a:solidFill>
                <a:latin typeface="Montserrat Light" pitchFamily="2" charset="77"/>
                <a:cs typeface="Calibri Light" panose="020F0302020204030204" pitchFamily="34" charset="0"/>
              </a:rPr>
              <a:t>Le jugement désigne la décision prise par un juge </a:t>
            </a:r>
            <a:r>
              <a:rPr lang="fr-FR" sz="2300" b="1" kern="0" dirty="0">
                <a:solidFill>
                  <a:srgbClr val="000000"/>
                </a:solidFill>
                <a:latin typeface="Montserrat Light" pitchFamily="2" charset="77"/>
                <a:cs typeface="Calibri Light" panose="020F0302020204030204" pitchFamily="34" charset="0"/>
              </a:rPr>
              <a:t>sur la base de: </a:t>
            </a:r>
          </a:p>
          <a:p>
            <a:pPr marL="800100" marR="317500" lvl="1" indent="-342900" algn="just" fontAlgn="base">
              <a:lnSpc>
                <a:spcPct val="113000"/>
              </a:lnSpc>
              <a:buFont typeface="Arial" panose="020B0604020202020204" pitchFamily="34" charset="0"/>
              <a:buChar char="-"/>
            </a:pPr>
            <a:r>
              <a:rPr lang="fr-FR" sz="2300" b="1" kern="0" dirty="0">
                <a:solidFill>
                  <a:srgbClr val="000000"/>
                </a:solidFill>
                <a:latin typeface="Montserrat Light" pitchFamily="2" charset="77"/>
                <a:cs typeface="Calibri Light" panose="020F0302020204030204" pitchFamily="34" charset="0"/>
              </a:rPr>
              <a:t> son interprétation des règles</a:t>
            </a:r>
            <a:r>
              <a:rPr lang="fr-FR" sz="2300" kern="0" dirty="0">
                <a:solidFill>
                  <a:srgbClr val="000000"/>
                </a:solidFill>
                <a:latin typeface="Montserrat Light" pitchFamily="2" charset="77"/>
                <a:cs typeface="Calibri Light" panose="020F0302020204030204" pitchFamily="34" charset="0"/>
              </a:rPr>
              <a:t>, </a:t>
            </a:r>
          </a:p>
          <a:p>
            <a:pPr marL="800100" marR="317500" lvl="1" indent="-342900" algn="just" fontAlgn="base">
              <a:lnSpc>
                <a:spcPct val="113000"/>
              </a:lnSpc>
              <a:buFont typeface="Arial" panose="020B0604020202020204" pitchFamily="34" charset="0"/>
              <a:buChar char="-"/>
            </a:pPr>
            <a:r>
              <a:rPr lang="fr-FR" sz="2300" b="1" kern="0" dirty="0">
                <a:solidFill>
                  <a:srgbClr val="000000"/>
                </a:solidFill>
                <a:latin typeface="Montserrat Light" pitchFamily="2" charset="77"/>
                <a:cs typeface="Calibri Light" panose="020F0302020204030204" pitchFamily="34" charset="0"/>
              </a:rPr>
              <a:t>de son observation des actions des compétiteurs</a:t>
            </a:r>
            <a:r>
              <a:rPr lang="fr-FR" sz="2300" kern="0" dirty="0">
                <a:solidFill>
                  <a:srgbClr val="000000"/>
                </a:solidFill>
                <a:latin typeface="Montserrat Light" pitchFamily="2" charset="77"/>
                <a:cs typeface="Calibri Light" panose="020F0302020204030204" pitchFamily="34" charset="0"/>
              </a:rPr>
              <a:t>, </a:t>
            </a:r>
          </a:p>
          <a:p>
            <a:pPr marL="800100" marR="317500" lvl="1" indent="-342900" algn="just" fontAlgn="base">
              <a:lnSpc>
                <a:spcPct val="113000"/>
              </a:lnSpc>
              <a:buFont typeface="Arial" panose="020B0604020202020204" pitchFamily="34" charset="0"/>
              <a:buChar char="-"/>
            </a:pPr>
            <a:r>
              <a:rPr lang="fr-FR" sz="2300" b="1" kern="0" dirty="0">
                <a:solidFill>
                  <a:srgbClr val="000000"/>
                </a:solidFill>
                <a:latin typeface="Montserrat Light" pitchFamily="2" charset="77"/>
                <a:cs typeface="Calibri Light" panose="020F0302020204030204" pitchFamily="34" charset="0"/>
              </a:rPr>
              <a:t>de son évaluation de la situation en cours</a:t>
            </a:r>
            <a:r>
              <a:rPr lang="fr-FR" sz="2300" kern="0" dirty="0">
                <a:solidFill>
                  <a:srgbClr val="000000"/>
                </a:solidFill>
                <a:latin typeface="Montserrat Light" pitchFamily="2" charset="77"/>
                <a:cs typeface="Calibri Light" panose="020F0302020204030204" pitchFamily="34" charset="0"/>
              </a:rPr>
              <a:t>. </a:t>
            </a:r>
          </a:p>
          <a:p>
            <a:pPr marR="317500" lvl="1" algn="just" fontAlgn="base">
              <a:lnSpc>
                <a:spcPct val="113000"/>
              </a:lnSpc>
            </a:pPr>
            <a:endParaRPr lang="fr-FR" sz="2300" kern="0" dirty="0">
              <a:solidFill>
                <a:srgbClr val="000000"/>
              </a:solidFill>
              <a:latin typeface="Montserrat Light" pitchFamily="2" charset="77"/>
              <a:cs typeface="Calibri Light" panose="020F0302020204030204" pitchFamily="34" charset="0"/>
            </a:endParaRPr>
          </a:p>
          <a:p>
            <a:pPr marR="317500" lvl="1" algn="just" fontAlgn="base">
              <a:lnSpc>
                <a:spcPct val="113000"/>
              </a:lnSpc>
            </a:pPr>
            <a:r>
              <a:rPr lang="fr-FR" sz="2300" kern="0" dirty="0">
                <a:solidFill>
                  <a:srgbClr val="000000"/>
                </a:solidFill>
                <a:latin typeface="Montserrat Light" pitchFamily="2" charset="77"/>
                <a:cs typeface="Calibri Light" panose="020F0302020204030204" pitchFamily="34" charset="0"/>
              </a:rPr>
              <a:t>Ce jugement est </a:t>
            </a:r>
            <a:r>
              <a:rPr lang="fr-FR" sz="2300" b="1" u="sng" kern="0" dirty="0">
                <a:solidFill>
                  <a:srgbClr val="000000"/>
                </a:solidFill>
                <a:latin typeface="Montserrat Light" pitchFamily="2" charset="77"/>
                <a:cs typeface="Calibri Light" panose="020F0302020204030204" pitchFamily="34" charset="0"/>
              </a:rPr>
              <a:t>subjectif</a:t>
            </a:r>
            <a:r>
              <a:rPr lang="fr-FR" sz="2300" kern="0" dirty="0">
                <a:solidFill>
                  <a:srgbClr val="000000"/>
                </a:solidFill>
                <a:latin typeface="Montserrat Light" pitchFamily="2" charset="77"/>
                <a:cs typeface="Calibri Light" panose="020F0302020204030204" pitchFamily="34" charset="0"/>
              </a:rPr>
              <a:t> et repose sur </a:t>
            </a:r>
            <a:r>
              <a:rPr lang="fr-FR" sz="2300" b="1" kern="0" dirty="0">
                <a:solidFill>
                  <a:srgbClr val="000000"/>
                </a:solidFill>
                <a:latin typeface="Montserrat Light" pitchFamily="2" charset="77"/>
                <a:cs typeface="Calibri Light" panose="020F0302020204030204" pitchFamily="34" charset="0"/>
              </a:rPr>
              <a:t>l'expérience</a:t>
            </a:r>
            <a:r>
              <a:rPr lang="fr-FR" sz="2300" kern="0" dirty="0">
                <a:solidFill>
                  <a:srgbClr val="000000"/>
                </a:solidFill>
                <a:latin typeface="Montserrat Light" pitchFamily="2" charset="77"/>
                <a:cs typeface="Calibri Light" panose="020F0302020204030204" pitchFamily="34" charset="0"/>
              </a:rPr>
              <a:t>, </a:t>
            </a:r>
            <a:r>
              <a:rPr lang="fr-FR" sz="2300" b="1" kern="0" dirty="0">
                <a:solidFill>
                  <a:srgbClr val="000000"/>
                </a:solidFill>
                <a:latin typeface="Montserrat Light" pitchFamily="2" charset="77"/>
                <a:cs typeface="Calibri Light" panose="020F0302020204030204" pitchFamily="34" charset="0"/>
              </a:rPr>
              <a:t>l'impartialité</a:t>
            </a:r>
            <a:r>
              <a:rPr lang="fr-FR" sz="2300" kern="0" dirty="0">
                <a:solidFill>
                  <a:srgbClr val="000000"/>
                </a:solidFill>
                <a:latin typeface="Montserrat Light" pitchFamily="2" charset="77"/>
                <a:cs typeface="Calibri Light" panose="020F0302020204030204" pitchFamily="34" charset="0"/>
              </a:rPr>
              <a:t> et la </a:t>
            </a:r>
            <a:r>
              <a:rPr lang="fr-FR" sz="2300" b="1" kern="0" dirty="0">
                <a:solidFill>
                  <a:srgbClr val="000000"/>
                </a:solidFill>
                <a:latin typeface="Montserrat Light" pitchFamily="2" charset="77"/>
                <a:cs typeface="Calibri Light" panose="020F0302020204030204" pitchFamily="34" charset="0"/>
              </a:rPr>
              <a:t>connaissance des règlements applicables </a:t>
            </a:r>
            <a:r>
              <a:rPr lang="fr-FR" sz="2300" kern="0" dirty="0">
                <a:solidFill>
                  <a:srgbClr val="000000"/>
                </a:solidFill>
                <a:latin typeface="Montserrat Light" pitchFamily="2" charset="77"/>
                <a:cs typeface="Calibri Light" panose="020F0302020204030204" pitchFamily="34" charset="0"/>
              </a:rPr>
              <a:t>à la discipline concernée. </a:t>
            </a:r>
          </a:p>
          <a:p>
            <a:pPr marR="317500" lvl="1" algn="just" fontAlgn="base">
              <a:lnSpc>
                <a:spcPct val="113000"/>
              </a:lnSpc>
            </a:pPr>
            <a:endParaRPr lang="fr-FR" sz="2300" kern="0" dirty="0">
              <a:solidFill>
                <a:srgbClr val="000000"/>
              </a:solidFill>
              <a:latin typeface="Montserrat Light" pitchFamily="2" charset="77"/>
              <a:cs typeface="Calibri Light" panose="020F0302020204030204" pitchFamily="34" charset="0"/>
            </a:endParaRPr>
          </a:p>
          <a:p>
            <a:pPr marR="317500" lvl="1" algn="just" fontAlgn="base">
              <a:lnSpc>
                <a:spcPct val="113000"/>
              </a:lnSpc>
            </a:pPr>
            <a:r>
              <a:rPr lang="fr-FR" sz="2300" kern="0" dirty="0">
                <a:solidFill>
                  <a:srgbClr val="000000"/>
                </a:solidFill>
                <a:latin typeface="Montserrat Light" pitchFamily="2" charset="77"/>
                <a:cs typeface="Calibri Light" panose="020F0302020204030204" pitchFamily="34" charset="0"/>
              </a:rPr>
              <a:t>Il doit être considéré comme définitif, sauf dans certains cas où un recours (comme une révision vidéo) est possible. C’est alors un autre jugement</a:t>
            </a:r>
          </a:p>
        </p:txBody>
      </p:sp>
      <p:pic>
        <p:nvPicPr>
          <p:cNvPr id="4" name="Picture 4" descr="Comité Départemental de l'Ain de Karaté et Disciplines Associées -">
            <a:extLst>
              <a:ext uri="{FF2B5EF4-FFF2-40B4-BE49-F238E27FC236}">
                <a16:creationId xmlns:a16="http://schemas.microsoft.com/office/drawing/2014/main" xmlns="" id="{8B7C59C9-D187-1B03-9F9E-1527C6062C5D}"/>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445060" y="11592"/>
            <a:ext cx="1325563" cy="13255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15567804"/>
      </p:ext>
    </p:extLst>
  </p:cSld>
  <p:clrMapOvr>
    <a:masterClrMapping/>
  </p:clrMapOvr>
  <p:transitio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CA2290A-EDDC-9306-8333-B8B8F5C18CE6}"/>
            </a:ext>
          </a:extLst>
        </p:cNvPr>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xmlns="" id="{3E686514-EEB6-B3D9-1C88-F0B0257A735B}"/>
              </a:ext>
            </a:extLst>
          </p:cNvPr>
          <p:cNvSpPr>
            <a:spLocks noGrp="1"/>
          </p:cNvSpPr>
          <p:nvPr>
            <p:ph type="sldNum" sz="quarter" idx="12"/>
          </p:nvPr>
        </p:nvSpPr>
        <p:spPr>
          <a:xfrm>
            <a:off x="8428176" y="6414760"/>
            <a:ext cx="258624" cy="248305"/>
          </a:xfrm>
          <a:prstGeom prst="rect">
            <a:avLst/>
          </a:prstGeom>
          <a:ln w="12700">
            <a:miter lim="400000"/>
          </a:ln>
        </p:spPr>
        <p:txBody>
          <a:bodyPr wrap="none" lIns="45719" rIns="45719"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4572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888888"/>
                </a:solidFill>
                <a:effectLst/>
                <a:uFillTx/>
                <a:latin typeface="+mj-lt"/>
                <a:ea typeface="+mj-ea"/>
                <a:cs typeface="+mj-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a:lstStyle>
          <a:p>
            <a:pPr algn="r">
              <a:defRPr/>
            </a:pPr>
            <a:fld id="{F1147344-BDBD-2344-A60A-89514B0360E2}" type="slidenum">
              <a:rPr lang="fr-FR" smtClean="0"/>
              <a:pPr algn="r">
                <a:defRPr/>
              </a:pPr>
              <a:t>14</a:t>
            </a:fld>
            <a:endParaRPr lang="fr-FR"/>
          </a:p>
        </p:txBody>
      </p:sp>
      <p:sp>
        <p:nvSpPr>
          <p:cNvPr id="20" name="Google Shape;165;p19">
            <a:extLst>
              <a:ext uri="{FF2B5EF4-FFF2-40B4-BE49-F238E27FC236}">
                <a16:creationId xmlns:a16="http://schemas.microsoft.com/office/drawing/2014/main" xmlns="" id="{7309AC48-CB27-7246-291D-C37178824874}"/>
              </a:ext>
            </a:extLst>
          </p:cNvPr>
          <p:cNvSpPr txBox="1"/>
          <p:nvPr/>
        </p:nvSpPr>
        <p:spPr>
          <a:xfrm>
            <a:off x="8784062" y="6418943"/>
            <a:ext cx="2557706" cy="276959"/>
          </a:xfrm>
          <a:prstGeom prst="rect">
            <a:avLst/>
          </a:prstGeom>
          <a:noFill/>
          <a:ln>
            <a:noFill/>
          </a:ln>
        </p:spPr>
        <p:txBody>
          <a:bodyPr spcFirstLastPara="1" wrap="square" lIns="91425" tIns="45700" rIns="91425" bIns="45700" anchor="t" anchorCtr="0">
            <a:spAutoFit/>
          </a:bodyPr>
          <a:lstStyle/>
          <a:p>
            <a:pPr>
              <a:buClr>
                <a:srgbClr val="000000"/>
              </a:buClr>
              <a:buSzPts val="1200"/>
            </a:pPr>
            <a:r>
              <a:rPr lang="fr-FR" sz="1200" b="1" dirty="0">
                <a:solidFill>
                  <a:srgbClr val="00018E"/>
                </a:solidFill>
                <a:latin typeface="Montserrat"/>
                <a:ea typeface="Montserrat"/>
                <a:cs typeface="Montserrat"/>
                <a:sym typeface="Montserrat"/>
              </a:rPr>
              <a:t>Compétitions</a:t>
            </a:r>
            <a:endParaRPr sz="1400" dirty="0">
              <a:solidFill>
                <a:srgbClr val="000000"/>
              </a:solidFill>
              <a:latin typeface="Arial"/>
              <a:ea typeface="Arial"/>
              <a:cs typeface="Arial"/>
              <a:sym typeface="Arial"/>
            </a:endParaRPr>
          </a:p>
        </p:txBody>
      </p:sp>
      <p:sp>
        <p:nvSpPr>
          <p:cNvPr id="3" name="ZoneTexte 2">
            <a:extLst>
              <a:ext uri="{FF2B5EF4-FFF2-40B4-BE49-F238E27FC236}">
                <a16:creationId xmlns:a16="http://schemas.microsoft.com/office/drawing/2014/main" xmlns="" id="{85497EC5-916E-A706-52DA-1CFBEA771F31}"/>
              </a:ext>
            </a:extLst>
          </p:cNvPr>
          <p:cNvSpPr txBox="1">
            <a:spLocks noChangeArrowheads="1"/>
          </p:cNvSpPr>
          <p:nvPr/>
        </p:nvSpPr>
        <p:spPr bwMode="auto">
          <a:xfrm>
            <a:off x="161520" y="267136"/>
            <a:ext cx="11757763"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fr-FR" altLang="fr-FR" sz="2400" b="1" dirty="0">
                <a:latin typeface="Montserrat Bold"/>
                <a:ea typeface="Montserrat Medium" panose="020F0502020204030204" pitchFamily="34" charset="0"/>
                <a:cs typeface="Montserrat Medium" panose="020F0502020204030204" pitchFamily="34" charset="0"/>
              </a:rPr>
              <a:t>Le jugement: En résumé</a:t>
            </a:r>
          </a:p>
        </p:txBody>
      </p:sp>
      <p:pic>
        <p:nvPicPr>
          <p:cNvPr id="7" name="Picture 2" descr="G:\MODELES\IDENTITE VISUELLE 2017\LOGOTYPES FFK\01_Federation\FFKarate_Horizontal\FFKarate_H_RVB\FFKarate_H_RVB.png">
            <a:extLst>
              <a:ext uri="{FF2B5EF4-FFF2-40B4-BE49-F238E27FC236}">
                <a16:creationId xmlns:a16="http://schemas.microsoft.com/office/drawing/2014/main" xmlns="" id="{33D1F089-651A-30DE-346C-A08A34749FEB}"/>
              </a:ext>
            </a:extLst>
          </p:cNvPr>
          <p:cNvPicPr>
            <a:picLocks noChangeAspect="1" noChangeArrowheads="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421378" y="6106785"/>
            <a:ext cx="1373188" cy="615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Image 5">
            <a:extLst>
              <a:ext uri="{FF2B5EF4-FFF2-40B4-BE49-F238E27FC236}">
                <a16:creationId xmlns:a16="http://schemas.microsoft.com/office/drawing/2014/main" xmlns="" id="{9E725BF1-1898-7B04-F95B-6D03F74CD759}"/>
              </a:ext>
            </a:extLst>
          </p:cNvPr>
          <p:cNvPicPr>
            <a:picLocks noChangeAspect="1"/>
          </p:cNvPicPr>
          <p:nvPr/>
        </p:nvPicPr>
        <p:blipFill>
          <a:blip r:embed="rId3" cstate="print"/>
          <a:stretch>
            <a:fillRect/>
          </a:stretch>
        </p:blipFill>
        <p:spPr>
          <a:xfrm>
            <a:off x="3130375" y="1485768"/>
            <a:ext cx="5175624" cy="4347524"/>
          </a:xfrm>
          <a:prstGeom prst="rect">
            <a:avLst/>
          </a:prstGeom>
        </p:spPr>
      </p:pic>
      <p:sp>
        <p:nvSpPr>
          <p:cNvPr id="8" name="ZoneTexte 7">
            <a:extLst>
              <a:ext uri="{FF2B5EF4-FFF2-40B4-BE49-F238E27FC236}">
                <a16:creationId xmlns:a16="http://schemas.microsoft.com/office/drawing/2014/main" xmlns="" id="{5508FCF3-0005-6704-AC73-4B003C941F5E}"/>
              </a:ext>
            </a:extLst>
          </p:cNvPr>
          <p:cNvSpPr txBox="1"/>
          <p:nvPr/>
        </p:nvSpPr>
        <p:spPr>
          <a:xfrm>
            <a:off x="8583470" y="1859037"/>
            <a:ext cx="3518848" cy="646331"/>
          </a:xfrm>
          <a:prstGeom prst="rect">
            <a:avLst/>
          </a:prstGeom>
          <a:noFill/>
        </p:spPr>
        <p:txBody>
          <a:bodyPr wrap="none" rtlCol="0">
            <a:spAutoFit/>
          </a:bodyPr>
          <a:lstStyle/>
          <a:p>
            <a:r>
              <a:rPr lang="fr-FR" dirty="0"/>
              <a:t> </a:t>
            </a:r>
            <a:r>
              <a:rPr lang="fr-FR" sz="3600" dirty="0"/>
              <a:t>2 La performance</a:t>
            </a:r>
            <a:endParaRPr lang="fr-FR" dirty="0"/>
          </a:p>
        </p:txBody>
      </p:sp>
      <p:sp>
        <p:nvSpPr>
          <p:cNvPr id="9" name="ZoneTexte 8">
            <a:extLst>
              <a:ext uri="{FF2B5EF4-FFF2-40B4-BE49-F238E27FC236}">
                <a16:creationId xmlns:a16="http://schemas.microsoft.com/office/drawing/2014/main" xmlns="" id="{50A09A39-54EB-C037-6111-76C6FBC900B1}"/>
              </a:ext>
            </a:extLst>
          </p:cNvPr>
          <p:cNvSpPr txBox="1"/>
          <p:nvPr/>
        </p:nvSpPr>
        <p:spPr>
          <a:xfrm>
            <a:off x="161520" y="2014418"/>
            <a:ext cx="2853858" cy="646331"/>
          </a:xfrm>
          <a:prstGeom prst="rect">
            <a:avLst/>
          </a:prstGeom>
          <a:noFill/>
        </p:spPr>
        <p:txBody>
          <a:bodyPr wrap="none" rtlCol="0">
            <a:spAutoFit/>
          </a:bodyPr>
          <a:lstStyle/>
          <a:p>
            <a:r>
              <a:rPr lang="fr-FR" dirty="0"/>
              <a:t> </a:t>
            </a:r>
            <a:r>
              <a:rPr lang="fr-FR" sz="3600" dirty="0"/>
              <a:t>1.La difficulté</a:t>
            </a:r>
            <a:endParaRPr lang="fr-FR" dirty="0"/>
          </a:p>
        </p:txBody>
      </p:sp>
      <p:sp>
        <p:nvSpPr>
          <p:cNvPr id="10" name="ZoneTexte 9">
            <a:extLst>
              <a:ext uri="{FF2B5EF4-FFF2-40B4-BE49-F238E27FC236}">
                <a16:creationId xmlns:a16="http://schemas.microsoft.com/office/drawing/2014/main" xmlns="" id="{F31326C8-A3D3-D11D-41E6-021A4BB8282C}"/>
              </a:ext>
            </a:extLst>
          </p:cNvPr>
          <p:cNvSpPr txBox="1"/>
          <p:nvPr/>
        </p:nvSpPr>
        <p:spPr>
          <a:xfrm>
            <a:off x="8721121" y="2505368"/>
            <a:ext cx="2900789" cy="2308324"/>
          </a:xfrm>
          <a:prstGeom prst="rect">
            <a:avLst/>
          </a:prstGeom>
          <a:noFill/>
        </p:spPr>
        <p:txBody>
          <a:bodyPr wrap="square" rtlCol="0">
            <a:spAutoFit/>
          </a:bodyPr>
          <a:lstStyle/>
          <a:p>
            <a:r>
              <a:rPr lang="fr-FR" dirty="0"/>
              <a:t>Nous jugeons la </a:t>
            </a:r>
            <a:r>
              <a:rPr lang="fr-FR" b="1" dirty="0"/>
              <a:t>performance</a:t>
            </a:r>
            <a:r>
              <a:rPr lang="fr-FR" dirty="0"/>
              <a:t> </a:t>
            </a:r>
            <a:r>
              <a:rPr lang="fr-FR" b="1" dirty="0"/>
              <a:t>observée</a:t>
            </a:r>
            <a:r>
              <a:rPr lang="fr-FR" dirty="0"/>
              <a:t> si la difficulté n’est pas assumée </a:t>
            </a:r>
            <a:r>
              <a:rPr lang="fr-FR" b="1" dirty="0"/>
              <a:t>alors la performance sera moindre </a:t>
            </a:r>
          </a:p>
          <a:p>
            <a:endParaRPr lang="fr-FR" b="1" dirty="0"/>
          </a:p>
          <a:p>
            <a:r>
              <a:rPr lang="fr-FR" b="1" dirty="0"/>
              <a:t>Si elle est assumée alors la performance sera meilleure </a:t>
            </a:r>
          </a:p>
        </p:txBody>
      </p:sp>
      <p:sp>
        <p:nvSpPr>
          <p:cNvPr id="11" name="ZoneTexte 10">
            <a:extLst>
              <a:ext uri="{FF2B5EF4-FFF2-40B4-BE49-F238E27FC236}">
                <a16:creationId xmlns:a16="http://schemas.microsoft.com/office/drawing/2014/main" xmlns="" id="{0729BBD8-0638-E261-D805-FCB60E90D790}"/>
              </a:ext>
            </a:extLst>
          </p:cNvPr>
          <p:cNvSpPr txBox="1"/>
          <p:nvPr/>
        </p:nvSpPr>
        <p:spPr>
          <a:xfrm>
            <a:off x="229586" y="2576064"/>
            <a:ext cx="2900789" cy="369332"/>
          </a:xfrm>
          <a:prstGeom prst="rect">
            <a:avLst/>
          </a:prstGeom>
          <a:noFill/>
        </p:spPr>
        <p:txBody>
          <a:bodyPr wrap="square" rtlCol="0">
            <a:spAutoFit/>
          </a:bodyPr>
          <a:lstStyle/>
          <a:p>
            <a:r>
              <a:rPr lang="fr-FR" dirty="0"/>
              <a:t>Critère de réussite</a:t>
            </a:r>
          </a:p>
        </p:txBody>
      </p:sp>
      <p:sp>
        <p:nvSpPr>
          <p:cNvPr id="15" name="ZoneTexte 14">
            <a:extLst>
              <a:ext uri="{FF2B5EF4-FFF2-40B4-BE49-F238E27FC236}">
                <a16:creationId xmlns:a16="http://schemas.microsoft.com/office/drawing/2014/main" xmlns="" id="{34254BB2-0533-3E7E-D13B-0850F7904AD7}"/>
              </a:ext>
            </a:extLst>
          </p:cNvPr>
          <p:cNvSpPr txBox="1"/>
          <p:nvPr/>
        </p:nvSpPr>
        <p:spPr>
          <a:xfrm>
            <a:off x="344171" y="4281936"/>
            <a:ext cx="2900789" cy="1415772"/>
          </a:xfrm>
          <a:prstGeom prst="rect">
            <a:avLst/>
          </a:prstGeom>
          <a:noFill/>
        </p:spPr>
        <p:txBody>
          <a:bodyPr wrap="square" rtlCol="0">
            <a:spAutoFit/>
          </a:bodyPr>
          <a:lstStyle/>
          <a:p>
            <a:r>
              <a:rPr lang="fr-FR" sz="3200" dirty="0"/>
              <a:t>3</a:t>
            </a:r>
            <a:r>
              <a:rPr lang="fr-FR" dirty="0"/>
              <a:t>. C’est à </a:t>
            </a:r>
            <a:r>
              <a:rPr lang="fr-FR" sz="2400" b="1" dirty="0"/>
              <a:t>l’athlète</a:t>
            </a:r>
            <a:r>
              <a:rPr lang="fr-FR" dirty="0"/>
              <a:t> de placer la barre où il pense démontrer la meilleure performance</a:t>
            </a:r>
          </a:p>
        </p:txBody>
      </p:sp>
      <p:cxnSp>
        <p:nvCxnSpPr>
          <p:cNvPr id="17" name="Connecteur droit avec flèche 16">
            <a:extLst>
              <a:ext uri="{FF2B5EF4-FFF2-40B4-BE49-F238E27FC236}">
                <a16:creationId xmlns:a16="http://schemas.microsoft.com/office/drawing/2014/main" xmlns="" id="{48013338-26BB-9114-0F1D-D1D4EB1ABCB4}"/>
              </a:ext>
            </a:extLst>
          </p:cNvPr>
          <p:cNvCxnSpPr/>
          <p:nvPr/>
        </p:nvCxnSpPr>
        <p:spPr>
          <a:xfrm>
            <a:off x="2850776" y="2337583"/>
            <a:ext cx="757755" cy="1091417"/>
          </a:xfrm>
          <a:prstGeom prst="straightConnector1">
            <a:avLst/>
          </a:prstGeom>
          <a:ln w="76200">
            <a:solidFill>
              <a:srgbClr val="DC2A58"/>
            </a:solidFill>
            <a:tailEnd type="triangle"/>
          </a:ln>
        </p:spPr>
        <p:style>
          <a:lnRef idx="2">
            <a:schemeClr val="accent1"/>
          </a:lnRef>
          <a:fillRef idx="0">
            <a:schemeClr val="accent1"/>
          </a:fillRef>
          <a:effectRef idx="1">
            <a:schemeClr val="accent1"/>
          </a:effectRef>
          <a:fontRef idx="minor">
            <a:schemeClr val="tx1"/>
          </a:fontRef>
        </p:style>
      </p:cxnSp>
      <p:cxnSp>
        <p:nvCxnSpPr>
          <p:cNvPr id="18" name="Connecteur droit avec flèche 17">
            <a:extLst>
              <a:ext uri="{FF2B5EF4-FFF2-40B4-BE49-F238E27FC236}">
                <a16:creationId xmlns:a16="http://schemas.microsoft.com/office/drawing/2014/main" xmlns="" id="{2BFC2725-E4C8-5C4E-B82F-B9814B86CAFD}"/>
              </a:ext>
            </a:extLst>
          </p:cNvPr>
          <p:cNvCxnSpPr>
            <a:cxnSpLocks/>
          </p:cNvCxnSpPr>
          <p:nvPr/>
        </p:nvCxnSpPr>
        <p:spPr>
          <a:xfrm flipH="1">
            <a:off x="6096000" y="2202324"/>
            <a:ext cx="2487469" cy="303044"/>
          </a:xfrm>
          <a:prstGeom prst="straightConnector1">
            <a:avLst/>
          </a:prstGeom>
          <a:ln w="76200">
            <a:solidFill>
              <a:srgbClr val="DC2A58"/>
            </a:solidFill>
            <a:tailEnd type="triangle"/>
          </a:ln>
        </p:spPr>
        <p:style>
          <a:lnRef idx="2">
            <a:schemeClr val="accent1"/>
          </a:lnRef>
          <a:fillRef idx="0">
            <a:schemeClr val="accent1"/>
          </a:fillRef>
          <a:effectRef idx="1">
            <a:schemeClr val="accent1"/>
          </a:effectRef>
          <a:fontRef idx="minor">
            <a:schemeClr val="tx1"/>
          </a:fontRef>
        </p:style>
      </p:cxnSp>
      <p:pic>
        <p:nvPicPr>
          <p:cNvPr id="4" name="Picture 4" descr="Comité Départemental de l'Ain de Karaté et Disciplines Associées -">
            <a:extLst>
              <a:ext uri="{FF2B5EF4-FFF2-40B4-BE49-F238E27FC236}">
                <a16:creationId xmlns:a16="http://schemas.microsoft.com/office/drawing/2014/main" xmlns="" id="{19AA9988-095D-1C70-E315-46D625865DAA}"/>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0171515" y="0"/>
            <a:ext cx="1325563" cy="13255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10380677"/>
      </p:ext>
    </p:extLst>
  </p:cSld>
  <p:clrMapOvr>
    <a:masterClrMapping/>
  </p:clrMapOvr>
  <p:transition spd="slow">
    <p:cov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363F7CA-B3F7-D9BC-3C88-013CB2110489}"/>
            </a:ext>
          </a:extLst>
        </p:cNvPr>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xmlns="" id="{E83F7A7B-7EF4-247C-28F3-76AF9A6F87D9}"/>
              </a:ext>
            </a:extLst>
          </p:cNvPr>
          <p:cNvSpPr>
            <a:spLocks noGrp="1"/>
          </p:cNvSpPr>
          <p:nvPr>
            <p:ph type="sldNum" sz="quarter" idx="12"/>
          </p:nvPr>
        </p:nvSpPr>
        <p:spPr>
          <a:xfrm>
            <a:off x="8428176" y="6414760"/>
            <a:ext cx="258624" cy="248305"/>
          </a:xfrm>
          <a:prstGeom prst="rect">
            <a:avLst/>
          </a:prstGeom>
          <a:ln w="12700">
            <a:miter lim="400000"/>
          </a:ln>
        </p:spPr>
        <p:txBody>
          <a:bodyPr wrap="none" lIns="45719" rIns="45719"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4572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888888"/>
                </a:solidFill>
                <a:effectLst/>
                <a:uFillTx/>
                <a:latin typeface="+mj-lt"/>
                <a:ea typeface="+mj-ea"/>
                <a:cs typeface="+mj-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a:lstStyle>
          <a:p>
            <a:pPr algn="r">
              <a:defRPr/>
            </a:pPr>
            <a:fld id="{F1147344-BDBD-2344-A60A-89514B0360E2}" type="slidenum">
              <a:rPr lang="fr-FR" smtClean="0"/>
              <a:pPr algn="r">
                <a:defRPr/>
              </a:pPr>
              <a:t>15</a:t>
            </a:fld>
            <a:endParaRPr lang="fr-FR"/>
          </a:p>
        </p:txBody>
      </p:sp>
      <p:sp>
        <p:nvSpPr>
          <p:cNvPr id="20" name="Google Shape;165;p19">
            <a:extLst>
              <a:ext uri="{FF2B5EF4-FFF2-40B4-BE49-F238E27FC236}">
                <a16:creationId xmlns:a16="http://schemas.microsoft.com/office/drawing/2014/main" xmlns="" id="{42896A46-B194-096B-3FF5-56FD94BA3F41}"/>
              </a:ext>
            </a:extLst>
          </p:cNvPr>
          <p:cNvSpPr txBox="1"/>
          <p:nvPr/>
        </p:nvSpPr>
        <p:spPr>
          <a:xfrm>
            <a:off x="8784062" y="6418943"/>
            <a:ext cx="2557706" cy="276959"/>
          </a:xfrm>
          <a:prstGeom prst="rect">
            <a:avLst/>
          </a:prstGeom>
          <a:noFill/>
          <a:ln>
            <a:noFill/>
          </a:ln>
        </p:spPr>
        <p:txBody>
          <a:bodyPr spcFirstLastPara="1" wrap="square" lIns="91425" tIns="45700" rIns="91425" bIns="45700" anchor="t" anchorCtr="0">
            <a:spAutoFit/>
          </a:bodyPr>
          <a:lstStyle/>
          <a:p>
            <a:pPr>
              <a:buClr>
                <a:srgbClr val="000000"/>
              </a:buClr>
              <a:buSzPts val="1200"/>
            </a:pPr>
            <a:r>
              <a:rPr lang="fr-FR" sz="1200" b="1" dirty="0">
                <a:solidFill>
                  <a:srgbClr val="00018E"/>
                </a:solidFill>
                <a:latin typeface="Montserrat"/>
                <a:ea typeface="Montserrat"/>
                <a:cs typeface="Montserrat"/>
                <a:sym typeface="Montserrat"/>
              </a:rPr>
              <a:t>Compétitions</a:t>
            </a:r>
            <a:endParaRPr sz="1400" dirty="0">
              <a:solidFill>
                <a:srgbClr val="000000"/>
              </a:solidFill>
              <a:latin typeface="Arial"/>
              <a:ea typeface="Arial"/>
              <a:cs typeface="Arial"/>
              <a:sym typeface="Arial"/>
            </a:endParaRPr>
          </a:p>
        </p:txBody>
      </p:sp>
      <p:sp>
        <p:nvSpPr>
          <p:cNvPr id="3" name="ZoneTexte 2">
            <a:extLst>
              <a:ext uri="{FF2B5EF4-FFF2-40B4-BE49-F238E27FC236}">
                <a16:creationId xmlns:a16="http://schemas.microsoft.com/office/drawing/2014/main" xmlns="" id="{2BD2662F-0FD0-6AF8-4781-1D5915F0BB07}"/>
              </a:ext>
            </a:extLst>
          </p:cNvPr>
          <p:cNvSpPr txBox="1">
            <a:spLocks noChangeArrowheads="1"/>
          </p:cNvSpPr>
          <p:nvPr/>
        </p:nvSpPr>
        <p:spPr bwMode="auto">
          <a:xfrm>
            <a:off x="161520" y="267136"/>
            <a:ext cx="11757763"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fr-FR" altLang="fr-FR" sz="2400" b="1" dirty="0">
                <a:latin typeface="Montserrat Bold"/>
                <a:ea typeface="Montserrat Medium" panose="020F0502020204030204" pitchFamily="34" charset="0"/>
                <a:cs typeface="Montserrat Medium" panose="020F0502020204030204" pitchFamily="34" charset="0"/>
              </a:rPr>
              <a:t>Le jugement: Définition </a:t>
            </a:r>
          </a:p>
        </p:txBody>
      </p:sp>
      <p:pic>
        <p:nvPicPr>
          <p:cNvPr id="7" name="Picture 2" descr="G:\MODELES\IDENTITE VISUELLE 2017\LOGOTYPES FFK\01_Federation\FFKarate_Horizontal\FFKarate_H_RVB\FFKarate_H_RVB.png">
            <a:extLst>
              <a:ext uri="{FF2B5EF4-FFF2-40B4-BE49-F238E27FC236}">
                <a16:creationId xmlns:a16="http://schemas.microsoft.com/office/drawing/2014/main" xmlns="" id="{83470FFD-95D7-8C49-1B14-5CB926223081}"/>
              </a:ext>
            </a:extLst>
          </p:cNvPr>
          <p:cNvPicPr>
            <a:picLocks noChangeAspect="1" noChangeArrowheads="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421378" y="6106785"/>
            <a:ext cx="1373188" cy="615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ZoneTexte 4">
            <a:extLst>
              <a:ext uri="{FF2B5EF4-FFF2-40B4-BE49-F238E27FC236}">
                <a16:creationId xmlns:a16="http://schemas.microsoft.com/office/drawing/2014/main" xmlns="" id="{727439A6-4A88-97AF-FC4A-C5F38559FDD5}"/>
              </a:ext>
            </a:extLst>
          </p:cNvPr>
          <p:cNvSpPr txBox="1"/>
          <p:nvPr/>
        </p:nvSpPr>
        <p:spPr>
          <a:xfrm>
            <a:off x="421377" y="1337155"/>
            <a:ext cx="11349246" cy="2120132"/>
          </a:xfrm>
          <a:prstGeom prst="rect">
            <a:avLst/>
          </a:prstGeom>
          <a:noFill/>
        </p:spPr>
        <p:txBody>
          <a:bodyPr wrap="square">
            <a:spAutoFit/>
          </a:bodyPr>
          <a:lstStyle/>
          <a:p>
            <a:pPr marR="317500" algn="just" fontAlgn="base">
              <a:lnSpc>
                <a:spcPct val="113000"/>
              </a:lnSpc>
            </a:pPr>
            <a:r>
              <a:rPr lang="fr-FR" sz="2300" kern="0" dirty="0">
                <a:solidFill>
                  <a:srgbClr val="000000"/>
                </a:solidFill>
                <a:latin typeface="Montserrat Light" pitchFamily="2" charset="77"/>
                <a:cs typeface="Calibri Light" panose="020F0302020204030204" pitchFamily="34" charset="0"/>
              </a:rPr>
              <a:t>Définition applicable en KATA: </a:t>
            </a:r>
          </a:p>
          <a:p>
            <a:pPr marR="317500" algn="just" fontAlgn="base">
              <a:lnSpc>
                <a:spcPct val="113000"/>
              </a:lnSpc>
            </a:pPr>
            <a:endParaRPr lang="fr-FR" sz="2300" kern="0" dirty="0">
              <a:solidFill>
                <a:srgbClr val="000000"/>
              </a:solidFill>
              <a:latin typeface="Montserrat Light" pitchFamily="2" charset="77"/>
              <a:cs typeface="Calibri Light" panose="020F0302020204030204" pitchFamily="34" charset="0"/>
            </a:endParaRPr>
          </a:p>
          <a:p>
            <a:pPr marR="317500" algn="just" fontAlgn="base">
              <a:lnSpc>
                <a:spcPct val="113000"/>
              </a:lnSpc>
            </a:pPr>
            <a:r>
              <a:rPr lang="fr-FR" sz="2400" dirty="0">
                <a:solidFill>
                  <a:srgbClr val="000000"/>
                </a:solidFill>
                <a:latin typeface="-webkit-standard"/>
              </a:rPr>
              <a:t>U</a:t>
            </a:r>
            <a:r>
              <a:rPr lang="fr-FR" sz="2400" b="0" i="0" u="none" strike="noStrike" dirty="0">
                <a:solidFill>
                  <a:srgbClr val="000000"/>
                </a:solidFill>
                <a:effectLst/>
                <a:latin typeface="-webkit-standard"/>
              </a:rPr>
              <a:t>n bon jugement dans le KATA en karaté repose sur une évaluation rigoureuse des aspects techniques, physiques et de performance, tout en gardant une impartialité totale par rapport aux compétiteurs évalués et une connaissance parfaite des KATA.</a:t>
            </a:r>
            <a:endParaRPr lang="fr-FR" sz="2300" kern="0" dirty="0">
              <a:solidFill>
                <a:srgbClr val="000000"/>
              </a:solidFill>
              <a:latin typeface="Montserrat Light" pitchFamily="2" charset="77"/>
              <a:cs typeface="Calibri Light" panose="020F0302020204030204" pitchFamily="34" charset="0"/>
            </a:endParaRPr>
          </a:p>
        </p:txBody>
      </p:sp>
      <p:sp>
        <p:nvSpPr>
          <p:cNvPr id="4" name="ZoneTexte 3">
            <a:extLst>
              <a:ext uri="{FF2B5EF4-FFF2-40B4-BE49-F238E27FC236}">
                <a16:creationId xmlns:a16="http://schemas.microsoft.com/office/drawing/2014/main" xmlns="" id="{F6956CDC-D2D4-9EE7-6F8D-9286CF5104FB}"/>
              </a:ext>
            </a:extLst>
          </p:cNvPr>
          <p:cNvSpPr txBox="1"/>
          <p:nvPr/>
        </p:nvSpPr>
        <p:spPr>
          <a:xfrm>
            <a:off x="2420469" y="4645727"/>
            <a:ext cx="2164375" cy="584775"/>
          </a:xfrm>
          <a:prstGeom prst="rect">
            <a:avLst/>
          </a:prstGeom>
          <a:noFill/>
        </p:spPr>
        <p:txBody>
          <a:bodyPr wrap="none" rtlCol="0">
            <a:spAutoFit/>
          </a:bodyPr>
          <a:lstStyle/>
          <a:p>
            <a:r>
              <a:rPr lang="fr-FR" sz="3200" dirty="0"/>
              <a:t>TECHNIQUE</a:t>
            </a:r>
          </a:p>
        </p:txBody>
      </p:sp>
      <p:sp>
        <p:nvSpPr>
          <p:cNvPr id="6" name="ZoneTexte 5">
            <a:extLst>
              <a:ext uri="{FF2B5EF4-FFF2-40B4-BE49-F238E27FC236}">
                <a16:creationId xmlns:a16="http://schemas.microsoft.com/office/drawing/2014/main" xmlns="" id="{50389340-630D-271F-4A5A-D39865015768}"/>
              </a:ext>
            </a:extLst>
          </p:cNvPr>
          <p:cNvSpPr txBox="1"/>
          <p:nvPr/>
        </p:nvSpPr>
        <p:spPr>
          <a:xfrm>
            <a:off x="7607157" y="4489648"/>
            <a:ext cx="2871620" cy="892552"/>
          </a:xfrm>
          <a:prstGeom prst="rect">
            <a:avLst/>
          </a:prstGeom>
          <a:noFill/>
        </p:spPr>
        <p:txBody>
          <a:bodyPr wrap="none" rtlCol="0">
            <a:spAutoFit/>
          </a:bodyPr>
          <a:lstStyle/>
          <a:p>
            <a:pPr algn="ctr"/>
            <a:r>
              <a:rPr lang="fr-FR" sz="3200" dirty="0"/>
              <a:t>SPORTIF</a:t>
            </a:r>
          </a:p>
          <a:p>
            <a:pPr algn="ctr"/>
            <a:r>
              <a:rPr lang="fr-FR" sz="2000" dirty="0"/>
              <a:t>(physique + performance)</a:t>
            </a:r>
            <a:endParaRPr lang="fr-FR" sz="3200" dirty="0"/>
          </a:p>
        </p:txBody>
      </p:sp>
      <p:sp>
        <p:nvSpPr>
          <p:cNvPr id="8" name="ZoneTexte 7">
            <a:extLst>
              <a:ext uri="{FF2B5EF4-FFF2-40B4-BE49-F238E27FC236}">
                <a16:creationId xmlns:a16="http://schemas.microsoft.com/office/drawing/2014/main" xmlns="" id="{37E2FF6A-AAF0-684C-58BA-3C6C8ADD72F4}"/>
              </a:ext>
            </a:extLst>
          </p:cNvPr>
          <p:cNvSpPr txBox="1"/>
          <p:nvPr/>
        </p:nvSpPr>
        <p:spPr>
          <a:xfrm>
            <a:off x="5255186" y="3773253"/>
            <a:ext cx="1740348" cy="584775"/>
          </a:xfrm>
          <a:prstGeom prst="rect">
            <a:avLst/>
          </a:prstGeom>
          <a:noFill/>
        </p:spPr>
        <p:txBody>
          <a:bodyPr wrap="none" rtlCol="0">
            <a:spAutoFit/>
          </a:bodyPr>
          <a:lstStyle/>
          <a:p>
            <a:r>
              <a:rPr lang="fr-FR" sz="3200" dirty="0"/>
              <a:t>CRITERES</a:t>
            </a:r>
          </a:p>
        </p:txBody>
      </p:sp>
      <p:cxnSp>
        <p:nvCxnSpPr>
          <p:cNvPr id="10" name="Connecteur droit avec flèche 9">
            <a:extLst>
              <a:ext uri="{FF2B5EF4-FFF2-40B4-BE49-F238E27FC236}">
                <a16:creationId xmlns:a16="http://schemas.microsoft.com/office/drawing/2014/main" xmlns="" id="{EDFCF6B7-BF1D-2DB0-24DE-3209498745A4}"/>
              </a:ext>
            </a:extLst>
          </p:cNvPr>
          <p:cNvCxnSpPr/>
          <p:nvPr/>
        </p:nvCxnSpPr>
        <p:spPr>
          <a:xfrm flipH="1">
            <a:off x="4584844" y="4213412"/>
            <a:ext cx="670342" cy="43231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1" name="Connecteur droit avec flèche 10">
            <a:extLst>
              <a:ext uri="{FF2B5EF4-FFF2-40B4-BE49-F238E27FC236}">
                <a16:creationId xmlns:a16="http://schemas.microsoft.com/office/drawing/2014/main" xmlns="" id="{26E4868E-946F-7E7F-EF3C-737FFF23E636}"/>
              </a:ext>
            </a:extLst>
          </p:cNvPr>
          <p:cNvCxnSpPr>
            <a:cxnSpLocks/>
          </p:cNvCxnSpPr>
          <p:nvPr/>
        </p:nvCxnSpPr>
        <p:spPr>
          <a:xfrm>
            <a:off x="7041357" y="4133563"/>
            <a:ext cx="624519" cy="51216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9" name="Picture 4" descr="Comité Départemental de l'Ain de Karaté et Disciplines Associées -">
            <a:extLst>
              <a:ext uri="{FF2B5EF4-FFF2-40B4-BE49-F238E27FC236}">
                <a16:creationId xmlns:a16="http://schemas.microsoft.com/office/drawing/2014/main" xmlns="" id="{E6481C18-196D-0DE0-496B-80C2B347D79D}"/>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445060" y="11592"/>
            <a:ext cx="1325563" cy="13255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283857736"/>
      </p:ext>
    </p:extLst>
  </p:cSld>
  <p:clrMapOvr>
    <a:masterClrMapping/>
  </p:clrMapOvr>
  <p:transitio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xmlns="" id="{5B64C49D-736D-9713-CAB6-2ECEDF432943}"/>
              </a:ext>
            </a:extLst>
          </p:cNvPr>
          <p:cNvSpPr>
            <a:spLocks noGrp="1"/>
          </p:cNvSpPr>
          <p:nvPr>
            <p:ph type="sldNum" sz="quarter" idx="12"/>
          </p:nvPr>
        </p:nvSpPr>
        <p:spPr>
          <a:xfrm>
            <a:off x="8428176" y="6414760"/>
            <a:ext cx="258624" cy="248305"/>
          </a:xfrm>
          <a:prstGeom prst="rect">
            <a:avLst/>
          </a:prstGeom>
          <a:ln w="12700">
            <a:miter lim="400000"/>
          </a:ln>
        </p:spPr>
        <p:txBody>
          <a:bodyPr wrap="none" lIns="45719" rIns="45719"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4572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888888"/>
                </a:solidFill>
                <a:effectLst/>
                <a:uFillTx/>
                <a:latin typeface="+mj-lt"/>
                <a:ea typeface="+mj-ea"/>
                <a:cs typeface="+mj-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a:lstStyle>
          <a:p>
            <a:pPr algn="r">
              <a:defRPr/>
            </a:pPr>
            <a:fld id="{F1147344-BDBD-2344-A60A-89514B0360E2}" type="slidenum">
              <a:rPr lang="fr-FR" smtClean="0"/>
              <a:pPr algn="r">
                <a:defRPr/>
              </a:pPr>
              <a:t>16</a:t>
            </a:fld>
            <a:endParaRPr lang="fr-FR"/>
          </a:p>
        </p:txBody>
      </p:sp>
      <p:sp>
        <p:nvSpPr>
          <p:cNvPr id="20" name="Google Shape;165;p19">
            <a:extLst>
              <a:ext uri="{FF2B5EF4-FFF2-40B4-BE49-F238E27FC236}">
                <a16:creationId xmlns:a16="http://schemas.microsoft.com/office/drawing/2014/main" xmlns="" id="{B6283AF7-8502-C066-611C-0AD9C4A73C87}"/>
              </a:ext>
            </a:extLst>
          </p:cNvPr>
          <p:cNvSpPr txBox="1"/>
          <p:nvPr/>
        </p:nvSpPr>
        <p:spPr>
          <a:xfrm>
            <a:off x="8784062" y="6418943"/>
            <a:ext cx="2557706" cy="276959"/>
          </a:xfrm>
          <a:prstGeom prst="rect">
            <a:avLst/>
          </a:prstGeom>
          <a:noFill/>
          <a:ln>
            <a:noFill/>
          </a:ln>
        </p:spPr>
        <p:txBody>
          <a:bodyPr spcFirstLastPara="1" wrap="square" lIns="91425" tIns="45700" rIns="91425" bIns="45700" anchor="t" anchorCtr="0">
            <a:spAutoFit/>
          </a:bodyPr>
          <a:lstStyle/>
          <a:p>
            <a:pPr>
              <a:buClr>
                <a:srgbClr val="000000"/>
              </a:buClr>
              <a:buSzPts val="1200"/>
            </a:pPr>
            <a:r>
              <a:rPr lang="fr-FR" sz="1200" b="1" dirty="0">
                <a:solidFill>
                  <a:srgbClr val="00018E"/>
                </a:solidFill>
                <a:latin typeface="Montserrat"/>
                <a:ea typeface="Montserrat"/>
                <a:cs typeface="Montserrat"/>
                <a:sym typeface="Montserrat"/>
              </a:rPr>
              <a:t>Compétitions</a:t>
            </a:r>
            <a:endParaRPr sz="1400" dirty="0">
              <a:solidFill>
                <a:srgbClr val="000000"/>
              </a:solidFill>
              <a:latin typeface="Arial"/>
              <a:ea typeface="Arial"/>
              <a:cs typeface="Arial"/>
              <a:sym typeface="Arial"/>
            </a:endParaRPr>
          </a:p>
        </p:txBody>
      </p:sp>
      <p:sp>
        <p:nvSpPr>
          <p:cNvPr id="3" name="ZoneTexte 2">
            <a:extLst>
              <a:ext uri="{FF2B5EF4-FFF2-40B4-BE49-F238E27FC236}">
                <a16:creationId xmlns:a16="http://schemas.microsoft.com/office/drawing/2014/main" xmlns="" id="{9029F967-3F0C-4612-2A87-B785B5F5E2B5}"/>
              </a:ext>
            </a:extLst>
          </p:cNvPr>
          <p:cNvSpPr txBox="1">
            <a:spLocks noChangeArrowheads="1"/>
          </p:cNvSpPr>
          <p:nvPr/>
        </p:nvSpPr>
        <p:spPr bwMode="auto">
          <a:xfrm>
            <a:off x="161520" y="267136"/>
            <a:ext cx="11757763"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fr-FR" altLang="fr-FR" sz="3600" b="1" dirty="0">
                <a:latin typeface="Montserrat Bold"/>
                <a:ea typeface="Montserrat Medium" panose="020F0502020204030204" pitchFamily="34" charset="0"/>
                <a:cs typeface="Montserrat Medium" panose="020F0502020204030204" pitchFamily="34" charset="0"/>
              </a:rPr>
              <a:t>Critères de disqualification en KATA </a:t>
            </a:r>
          </a:p>
        </p:txBody>
      </p:sp>
      <p:sp>
        <p:nvSpPr>
          <p:cNvPr id="5" name="ZoneTexte 4">
            <a:extLst>
              <a:ext uri="{FF2B5EF4-FFF2-40B4-BE49-F238E27FC236}">
                <a16:creationId xmlns:a16="http://schemas.microsoft.com/office/drawing/2014/main" xmlns="" id="{FBB448AB-EE24-6541-DEE6-42524979AA04}"/>
              </a:ext>
            </a:extLst>
          </p:cNvPr>
          <p:cNvSpPr txBox="1"/>
          <p:nvPr/>
        </p:nvSpPr>
        <p:spPr>
          <a:xfrm>
            <a:off x="421377" y="5250769"/>
            <a:ext cx="11349246" cy="898772"/>
          </a:xfrm>
          <a:prstGeom prst="rect">
            <a:avLst/>
          </a:prstGeom>
          <a:noFill/>
        </p:spPr>
        <p:txBody>
          <a:bodyPr wrap="square">
            <a:spAutoFit/>
          </a:bodyPr>
          <a:lstStyle/>
          <a:p>
            <a:pPr marL="342900" marR="317500" lvl="0" indent="-342900" algn="just" fontAlgn="base">
              <a:lnSpc>
                <a:spcPct val="113000"/>
              </a:lnSpc>
              <a:buFont typeface="Arial" panose="020B0604020202020204" pitchFamily="34" charset="0"/>
              <a:buChar char="-"/>
            </a:pPr>
            <a:r>
              <a:rPr lang="fr-FR" sz="2400" b="1" u="none" strike="noStrike" kern="0" spc="0" dirty="0">
                <a:solidFill>
                  <a:srgbClr val="FF0000"/>
                </a:solidFill>
                <a:effectLst/>
                <a:latin typeface="Montserrat Light" pitchFamily="2" charset="77"/>
                <a:ea typeface="Arial" panose="020B0604020202020204" pitchFamily="34" charset="0"/>
                <a:cs typeface="Calibri Light" panose="020F0302020204030204" pitchFamily="34" charset="0"/>
              </a:rPr>
              <a:t>Exécuter un kata différent de celui qui a été annoncé où exécuter un KATA qui n’entre pas dans les possibilités d’exécution de l’athlète. </a:t>
            </a:r>
            <a:endParaRPr lang="fr-FR" sz="2400" u="none" strike="noStrike" kern="0" spc="0" dirty="0">
              <a:solidFill>
                <a:srgbClr val="FF0000"/>
              </a:solidFill>
              <a:effectLst/>
              <a:latin typeface="Montserrat Light" pitchFamily="2" charset="77"/>
              <a:ea typeface="Arial" panose="020B0604020202020204" pitchFamily="34" charset="0"/>
              <a:cs typeface="Times New Roman" panose="02020603050405020304" pitchFamily="18" charset="0"/>
            </a:endParaRPr>
          </a:p>
        </p:txBody>
      </p:sp>
      <p:sp>
        <p:nvSpPr>
          <p:cNvPr id="8" name="ZoneTexte 7">
            <a:extLst>
              <a:ext uri="{FF2B5EF4-FFF2-40B4-BE49-F238E27FC236}">
                <a16:creationId xmlns:a16="http://schemas.microsoft.com/office/drawing/2014/main" xmlns="" id="{D2B11CA5-F7EF-6396-0660-1834567FADE4}"/>
              </a:ext>
            </a:extLst>
          </p:cNvPr>
          <p:cNvSpPr txBox="1"/>
          <p:nvPr/>
        </p:nvSpPr>
        <p:spPr>
          <a:xfrm>
            <a:off x="490679" y="1513318"/>
            <a:ext cx="11210641" cy="898772"/>
          </a:xfrm>
          <a:prstGeom prst="rect">
            <a:avLst/>
          </a:prstGeom>
          <a:noFill/>
        </p:spPr>
        <p:txBody>
          <a:bodyPr wrap="square">
            <a:spAutoFit/>
          </a:bodyPr>
          <a:lstStyle/>
          <a:p>
            <a:pPr marL="342900" marR="317500" lvl="0" indent="-342900" algn="just" fontAlgn="base">
              <a:lnSpc>
                <a:spcPct val="113000"/>
              </a:lnSpc>
              <a:buFont typeface="Arial" panose="020B0604020202020204" pitchFamily="34" charset="0"/>
              <a:buChar char="-"/>
            </a:pPr>
            <a:r>
              <a:rPr lang="fr-FR" sz="2400" b="1" u="none" strike="noStrike" kern="0" spc="0" dirty="0">
                <a:solidFill>
                  <a:srgbClr val="000000"/>
                </a:solidFill>
                <a:effectLst/>
                <a:latin typeface="Montserrat Light" pitchFamily="2" charset="77"/>
                <a:ea typeface="Arial" panose="020B0604020202020204" pitchFamily="34" charset="0"/>
                <a:cs typeface="Calibri Light" panose="020F0302020204030204" pitchFamily="34" charset="0"/>
              </a:rPr>
              <a:t>Une pause ou un arrêt de l’exécution perceptible pendant plusieurs secondes.</a:t>
            </a:r>
            <a:endParaRPr lang="fr-FR" sz="2400" b="1" u="none" strike="noStrike" kern="0" spc="0" dirty="0">
              <a:effectLst/>
              <a:latin typeface="Montserrat Light" pitchFamily="2" charset="77"/>
              <a:ea typeface="Arial" panose="020B0604020202020204" pitchFamily="34" charset="0"/>
              <a:cs typeface="Times New Roman" panose="02020603050405020304" pitchFamily="18" charset="0"/>
            </a:endParaRPr>
          </a:p>
        </p:txBody>
      </p:sp>
      <p:sp>
        <p:nvSpPr>
          <p:cNvPr id="11" name="ZoneTexte 10">
            <a:extLst>
              <a:ext uri="{FF2B5EF4-FFF2-40B4-BE49-F238E27FC236}">
                <a16:creationId xmlns:a16="http://schemas.microsoft.com/office/drawing/2014/main" xmlns="" id="{67B161A6-9798-7F86-44E7-3662820E75D5}"/>
              </a:ext>
            </a:extLst>
          </p:cNvPr>
          <p:cNvSpPr txBox="1"/>
          <p:nvPr/>
        </p:nvSpPr>
        <p:spPr>
          <a:xfrm>
            <a:off x="421377" y="2516825"/>
            <a:ext cx="11497906" cy="481414"/>
          </a:xfrm>
          <a:prstGeom prst="rect">
            <a:avLst/>
          </a:prstGeom>
          <a:noFill/>
        </p:spPr>
        <p:txBody>
          <a:bodyPr wrap="square">
            <a:spAutoFit/>
          </a:bodyPr>
          <a:lstStyle/>
          <a:p>
            <a:pPr marL="342900" marR="317500" lvl="0" indent="-342900" algn="just" fontAlgn="base">
              <a:lnSpc>
                <a:spcPct val="113000"/>
              </a:lnSpc>
              <a:buFont typeface="Arial" panose="020B0604020202020204" pitchFamily="34" charset="0"/>
              <a:buChar char="-"/>
            </a:pPr>
            <a:r>
              <a:rPr lang="fr-FR" sz="2400" b="1" u="none" strike="noStrike" kern="0" spc="0" dirty="0">
                <a:solidFill>
                  <a:srgbClr val="000000"/>
                </a:solidFill>
                <a:effectLst/>
                <a:latin typeface="Montserrat Light" pitchFamily="2" charset="77"/>
                <a:ea typeface="Arial" panose="020B0604020202020204" pitchFamily="34" charset="0"/>
                <a:cs typeface="Calibri Light" panose="020F0302020204030204" pitchFamily="34" charset="0"/>
              </a:rPr>
              <a:t>Dépasser la durée limite de 5 minutes pour le KATA et BUNKAÏ</a:t>
            </a:r>
            <a:r>
              <a:rPr lang="fr-FR" sz="2400" u="none" strike="noStrike" kern="0" spc="0" dirty="0">
                <a:solidFill>
                  <a:srgbClr val="000000"/>
                </a:solidFill>
                <a:effectLst/>
                <a:latin typeface="Montserrat Light" pitchFamily="2" charset="77"/>
                <a:ea typeface="Arial" panose="020B0604020202020204" pitchFamily="34" charset="0"/>
                <a:cs typeface="Calibri Light" panose="020F0302020204030204" pitchFamily="34" charset="0"/>
              </a:rPr>
              <a:t>.</a:t>
            </a:r>
            <a:endParaRPr lang="fr-FR" sz="2400" u="none" strike="noStrike" kern="0" spc="0" dirty="0">
              <a:effectLst/>
              <a:latin typeface="Montserrat Light" pitchFamily="2" charset="77"/>
              <a:ea typeface="Arial" panose="020B0604020202020204" pitchFamily="34" charset="0"/>
              <a:cs typeface="Times New Roman" panose="02020603050405020304" pitchFamily="18" charset="0"/>
            </a:endParaRPr>
          </a:p>
        </p:txBody>
      </p:sp>
      <p:sp>
        <p:nvSpPr>
          <p:cNvPr id="13" name="ZoneTexte 12">
            <a:extLst>
              <a:ext uri="{FF2B5EF4-FFF2-40B4-BE49-F238E27FC236}">
                <a16:creationId xmlns:a16="http://schemas.microsoft.com/office/drawing/2014/main" xmlns="" id="{BE668F24-242D-612B-2FB9-FB3EE0183ADC}"/>
              </a:ext>
            </a:extLst>
          </p:cNvPr>
          <p:cNvSpPr txBox="1"/>
          <p:nvPr/>
        </p:nvSpPr>
        <p:spPr>
          <a:xfrm>
            <a:off x="421377" y="3247879"/>
            <a:ext cx="11210641" cy="1733488"/>
          </a:xfrm>
          <a:prstGeom prst="rect">
            <a:avLst/>
          </a:prstGeom>
          <a:noFill/>
        </p:spPr>
        <p:txBody>
          <a:bodyPr wrap="square">
            <a:spAutoFit/>
          </a:bodyPr>
          <a:lstStyle/>
          <a:p>
            <a:pPr marL="342900" marR="317500" indent="-342900" algn="just" fontAlgn="base">
              <a:lnSpc>
                <a:spcPct val="113000"/>
              </a:lnSpc>
              <a:buFont typeface="Arial" panose="020B0604020202020204" pitchFamily="34" charset="0"/>
              <a:buChar char="-"/>
            </a:pPr>
            <a:r>
              <a:rPr lang="fr-FR" sz="2400" b="1" u="none" strike="noStrike" kern="0" spc="0" dirty="0">
                <a:solidFill>
                  <a:srgbClr val="000000"/>
                </a:solidFill>
                <a:effectLst/>
                <a:latin typeface="Montserrat Light" pitchFamily="2" charset="77"/>
                <a:ea typeface="Arial" panose="020B0604020202020204" pitchFamily="34" charset="0"/>
                <a:cs typeface="Calibri Light" panose="020F0302020204030204" pitchFamily="34" charset="0"/>
              </a:rPr>
              <a:t>Effectuer pendant le BUNKAÏ un ciseau avec les jambes autour du cou pour faire chuter le partenaire (KANI BASAMI). </a:t>
            </a:r>
            <a:r>
              <a:rPr lang="fr-FR" sz="2400" b="1" dirty="0">
                <a:solidFill>
                  <a:srgbClr val="000000"/>
                </a:solidFill>
                <a:effectLst/>
                <a:latin typeface="Montserrat Light" pitchFamily="2" charset="77"/>
                <a:ea typeface="Calibri" panose="020F0502020204030204" pitchFamily="34" charset="0"/>
                <a:cs typeface="Calibri Light" panose="020F0302020204030204" pitchFamily="34" charset="0"/>
              </a:rPr>
              <a:t>Il est, en revanche, accepté d’effectuer un ciseau autour du corps.</a:t>
            </a:r>
            <a:endParaRPr lang="fr-FR" sz="2400" b="1" dirty="0">
              <a:effectLst/>
              <a:latin typeface="Montserrat Light" pitchFamily="2" charset="77"/>
              <a:ea typeface="Calibri" panose="020F0502020204030204" pitchFamily="34" charset="0"/>
              <a:cs typeface="Times New Roman" panose="02020603050405020304" pitchFamily="18" charset="0"/>
            </a:endParaRPr>
          </a:p>
          <a:p>
            <a:pPr marL="342900" marR="317500" lvl="0" indent="-342900" algn="just" fontAlgn="base">
              <a:lnSpc>
                <a:spcPct val="113000"/>
              </a:lnSpc>
              <a:buFont typeface="Arial" panose="020B0604020202020204" pitchFamily="34" charset="0"/>
              <a:buChar char="-"/>
            </a:pPr>
            <a:endParaRPr lang="fr-FR" sz="2400" u="none" strike="noStrike" kern="0" spc="0" dirty="0">
              <a:effectLst/>
              <a:latin typeface="Montserrat Light" pitchFamily="2" charset="77"/>
              <a:ea typeface="Arial" panose="020B0604020202020204" pitchFamily="34" charset="0"/>
              <a:cs typeface="Times New Roman" panose="02020603050405020304" pitchFamily="18" charset="0"/>
            </a:endParaRPr>
          </a:p>
        </p:txBody>
      </p:sp>
      <p:pic>
        <p:nvPicPr>
          <p:cNvPr id="6" name="Picture 4" descr="Comité Départemental de l'Ain de Karaté et Disciplines Associées -">
            <a:extLst>
              <a:ext uri="{FF2B5EF4-FFF2-40B4-BE49-F238E27FC236}">
                <a16:creationId xmlns:a16="http://schemas.microsoft.com/office/drawing/2014/main" xmlns="" id="{2C5EA14B-3E6E-DD39-84C6-167A836B0AF7}"/>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445060" y="0"/>
            <a:ext cx="1325563" cy="13255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61770846"/>
      </p:ext>
    </p:extLst>
  </p:cSld>
  <p:clrMapOvr>
    <a:masterClrMapping/>
  </p:clrMapOvr>
  <p:transition spd="slow">
    <p:cov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A402AB1-8120-EAC0-43AF-28E169D911A3}"/>
              </a:ext>
            </a:extLst>
          </p:cNvPr>
          <p:cNvSpPr>
            <a:spLocks noGrp="1"/>
          </p:cNvSpPr>
          <p:nvPr>
            <p:ph type="title"/>
          </p:nvPr>
        </p:nvSpPr>
        <p:spPr/>
        <p:txBody>
          <a:bodyPr>
            <a:normAutofit/>
          </a:bodyPr>
          <a:lstStyle/>
          <a:p>
            <a:r>
              <a:rPr lang="fr-FR" sz="3600" b="0" dirty="0">
                <a:solidFill>
                  <a:srgbClr val="1423A0"/>
                </a:solidFill>
                <a:effectLst/>
                <a:latin typeface="Calibri" panose="020F0502020204030204" pitchFamily="34" charset="0"/>
                <a:ea typeface="Calibri" panose="020F0502020204030204" pitchFamily="34" charset="0"/>
                <a:cs typeface="Calibri" panose="020F0502020204030204" pitchFamily="34" charset="0"/>
              </a:rPr>
              <a:t>DISQUALIFICATIONS procédure</a:t>
            </a:r>
            <a:endParaRPr lang="fr-FR" sz="3600" dirty="0"/>
          </a:p>
        </p:txBody>
      </p:sp>
      <p:sp>
        <p:nvSpPr>
          <p:cNvPr id="4" name="ZoneTexte 3">
            <a:extLst>
              <a:ext uri="{FF2B5EF4-FFF2-40B4-BE49-F238E27FC236}">
                <a16:creationId xmlns:a16="http://schemas.microsoft.com/office/drawing/2014/main" xmlns="" id="{854EDBDA-A7B4-E5AB-2C73-3791DF785288}"/>
              </a:ext>
            </a:extLst>
          </p:cNvPr>
          <p:cNvSpPr txBox="1"/>
          <p:nvPr/>
        </p:nvSpPr>
        <p:spPr>
          <a:xfrm>
            <a:off x="429491" y="1358646"/>
            <a:ext cx="11305309" cy="3457678"/>
          </a:xfrm>
          <a:prstGeom prst="rect">
            <a:avLst/>
          </a:prstGeom>
          <a:noFill/>
        </p:spPr>
        <p:txBody>
          <a:bodyPr wrap="square">
            <a:spAutoFit/>
          </a:bodyPr>
          <a:lstStyle/>
          <a:p>
            <a:pPr marL="342900" marR="307340" lvl="0" indent="-342900" algn="just" fontAlgn="base">
              <a:lnSpc>
                <a:spcPct val="100000"/>
              </a:lnSpc>
              <a:spcAft>
                <a:spcPts val="130"/>
              </a:spcAft>
              <a:buClr>
                <a:srgbClr val="000000"/>
              </a:buClr>
              <a:buSzPts val="1100"/>
              <a:buFont typeface="Symbol" panose="05050102010706020507" pitchFamily="18" charset="2"/>
              <a:buChar char="-"/>
            </a:pPr>
            <a:r>
              <a:rPr lang="fr-FR" sz="2400" u="none" strike="noStrike" dirty="0">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Si un compétiteur ou une équipe est disqualifié(e), le Juge central croisera et décroisera les drapeaux et lèvera le drapeau correspondant à la couleur (AKA ou AO) pour indiquer le vainqueur. </a:t>
            </a:r>
          </a:p>
          <a:p>
            <a:pPr marL="342900" marR="307340" lvl="0" indent="-342900" algn="just" fontAlgn="base">
              <a:lnSpc>
                <a:spcPct val="101000"/>
              </a:lnSpc>
              <a:spcAft>
                <a:spcPts val="15"/>
              </a:spcAft>
              <a:buClr>
                <a:srgbClr val="000000"/>
              </a:buClr>
              <a:buSzPts val="1100"/>
              <a:buFont typeface="Symbol" panose="05050102010706020507" pitchFamily="18" charset="2"/>
              <a:buChar char="-"/>
            </a:pPr>
            <a:r>
              <a:rPr lang="fr-FR" sz="2400" u="none" strike="noStrike" dirty="0">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Le compétiteur (ou l’équipe) adverse est alors déclaré(e) vainqueur. </a:t>
            </a:r>
          </a:p>
          <a:p>
            <a:pPr marL="342900" marR="307340" lvl="0" indent="-342900" algn="just" fontAlgn="base">
              <a:lnSpc>
                <a:spcPct val="101000"/>
              </a:lnSpc>
              <a:spcAft>
                <a:spcPts val="15"/>
              </a:spcAft>
              <a:buClr>
                <a:srgbClr val="000000"/>
              </a:buClr>
              <a:buSzPts val="1100"/>
              <a:buFont typeface="Symbol" panose="05050102010706020507" pitchFamily="18" charset="2"/>
              <a:buChar char="-"/>
            </a:pPr>
            <a:r>
              <a:rPr lang="fr-FR" sz="2400" u="none" strike="noStrike" dirty="0">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Durant les éliminatoires, au cours du même tour, il est possible de disqualifier les 2 compétiteurs ou les 2 équipes. </a:t>
            </a:r>
          </a:p>
          <a:p>
            <a:pPr marL="342900" marR="307340" lvl="0" indent="-342900" algn="just" fontAlgn="base">
              <a:lnSpc>
                <a:spcPct val="101000"/>
              </a:lnSpc>
              <a:spcAft>
                <a:spcPts val="140"/>
              </a:spcAft>
              <a:buClr>
                <a:srgbClr val="000000"/>
              </a:buClr>
              <a:buSzPts val="1100"/>
              <a:buFont typeface="Symbol" panose="05050102010706020507" pitchFamily="18" charset="2"/>
              <a:buChar char="-"/>
            </a:pPr>
            <a:r>
              <a:rPr lang="fr-FR" sz="2400" u="none" strike="noStrike" dirty="0">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Lors des matches de médailles, l’équipe arbitrale est tenue de prendre une décision (HANTEÏ) pour déterminer le vainqueur. </a:t>
            </a:r>
          </a:p>
          <a:p>
            <a:pPr marL="342900" marR="386715" lvl="0" indent="-342900" fontAlgn="base">
              <a:lnSpc>
                <a:spcPct val="107000"/>
              </a:lnSpc>
              <a:spcAft>
                <a:spcPts val="800"/>
              </a:spcAft>
              <a:buClr>
                <a:srgbClr val="000000"/>
              </a:buClr>
              <a:buSzPts val="1100"/>
              <a:buFont typeface="Symbol" panose="05050102010706020507" pitchFamily="18" charset="2"/>
              <a:buChar char="-"/>
            </a:pPr>
            <a:r>
              <a:rPr lang="fr-FR" sz="2400" u="none" strike="noStrike" dirty="0">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5 KIKEN  </a:t>
            </a:r>
          </a:p>
        </p:txBody>
      </p:sp>
      <p:sp>
        <p:nvSpPr>
          <p:cNvPr id="6" name="ZoneTexte 5">
            <a:extLst>
              <a:ext uri="{FF2B5EF4-FFF2-40B4-BE49-F238E27FC236}">
                <a16:creationId xmlns:a16="http://schemas.microsoft.com/office/drawing/2014/main" xmlns="" id="{A38EEDEF-3D43-156E-A612-16C4977EEB9A}"/>
              </a:ext>
            </a:extLst>
          </p:cNvPr>
          <p:cNvSpPr txBox="1"/>
          <p:nvPr/>
        </p:nvSpPr>
        <p:spPr>
          <a:xfrm>
            <a:off x="2770910" y="4671531"/>
            <a:ext cx="6096000" cy="957891"/>
          </a:xfrm>
          <a:prstGeom prst="rect">
            <a:avLst/>
          </a:prstGeom>
          <a:noFill/>
        </p:spPr>
        <p:txBody>
          <a:bodyPr wrap="square">
            <a:spAutoFit/>
          </a:bodyPr>
          <a:lstStyle/>
          <a:p>
            <a:pPr marL="342900" lvl="0" indent="-342900" algn="ctr" fontAlgn="base">
              <a:lnSpc>
                <a:spcPct val="107000"/>
              </a:lnSpc>
              <a:buClr>
                <a:srgbClr val="000000"/>
              </a:buClr>
              <a:buSzPts val="1100"/>
              <a:buFont typeface="Symbol" panose="05050102010706020507" pitchFamily="18" charset="2"/>
              <a:buChar char="-"/>
            </a:pPr>
            <a:r>
              <a:rPr lang="fr-FR" sz="1800" b="1" u="none" strike="noStrike" dirty="0">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Le juge central pointe son drapeau sur AKA ou AO et donne NO KACHI à l’opposé</a:t>
            </a:r>
            <a:r>
              <a:rPr lang="fr-FR" sz="1800" u="none" strike="noStrike" dirty="0">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 </a:t>
            </a:r>
          </a:p>
          <a:p>
            <a:pPr marL="342900" lvl="0" indent="-342900" fontAlgn="base">
              <a:lnSpc>
                <a:spcPct val="106000"/>
              </a:lnSpc>
              <a:spcAft>
                <a:spcPts val="800"/>
              </a:spcAft>
              <a:buClr>
                <a:srgbClr val="000000"/>
              </a:buClr>
              <a:buSzPts val="1100"/>
              <a:buFont typeface="Symbol" panose="05050102010706020507" pitchFamily="18" charset="2"/>
              <a:buChar char="-"/>
            </a:pPr>
            <a:r>
              <a:rPr lang="fr-FR" sz="1800" u="none" strike="noStrike" dirty="0">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 </a:t>
            </a:r>
          </a:p>
        </p:txBody>
      </p:sp>
      <p:sp>
        <p:nvSpPr>
          <p:cNvPr id="8" name="ZoneTexte 7">
            <a:extLst>
              <a:ext uri="{FF2B5EF4-FFF2-40B4-BE49-F238E27FC236}">
                <a16:creationId xmlns:a16="http://schemas.microsoft.com/office/drawing/2014/main" xmlns="" id="{73A9EE5F-9542-E046-6353-2A0DFCD6BBFE}"/>
              </a:ext>
            </a:extLst>
          </p:cNvPr>
          <p:cNvSpPr txBox="1"/>
          <p:nvPr/>
        </p:nvSpPr>
        <p:spPr>
          <a:xfrm>
            <a:off x="443346" y="5484628"/>
            <a:ext cx="11305308" cy="650434"/>
          </a:xfrm>
          <a:prstGeom prst="rect">
            <a:avLst/>
          </a:prstGeom>
          <a:noFill/>
        </p:spPr>
        <p:txBody>
          <a:bodyPr wrap="square">
            <a:spAutoFit/>
          </a:bodyPr>
          <a:lstStyle/>
          <a:p>
            <a:pPr marL="342900" lvl="0" indent="-342900" fontAlgn="base">
              <a:lnSpc>
                <a:spcPct val="106000"/>
              </a:lnSpc>
              <a:buClr>
                <a:srgbClr val="000000"/>
              </a:buClr>
              <a:buSzPts val="1100"/>
              <a:buFont typeface="Symbol" panose="05050102010706020507" pitchFamily="18" charset="2"/>
              <a:buChar char="-"/>
            </a:pPr>
            <a:r>
              <a:rPr lang="fr-FR" sz="1800" u="none" strike="noStrike" dirty="0">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 </a:t>
            </a:r>
          </a:p>
          <a:p>
            <a:pPr marL="342900" marR="368935" lvl="0" indent="-342900" fontAlgn="base">
              <a:lnSpc>
                <a:spcPct val="102000"/>
              </a:lnSpc>
              <a:spcAft>
                <a:spcPts val="110"/>
              </a:spcAft>
              <a:buClr>
                <a:srgbClr val="000000"/>
              </a:buClr>
              <a:buSzPts val="1100"/>
              <a:buFont typeface="Symbol" panose="05050102010706020507" pitchFamily="18" charset="2"/>
              <a:buChar char="-"/>
            </a:pPr>
            <a:r>
              <a:rPr lang="fr-FR" sz="1800" u="none" strike="noStrike" dirty="0">
                <a:solidFill>
                  <a:srgbClr val="FF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En aucun cas les juges ne doivent se rassembler pour prendre une décision. Ils restent assis et votent. </a:t>
            </a:r>
          </a:p>
        </p:txBody>
      </p:sp>
      <p:pic>
        <p:nvPicPr>
          <p:cNvPr id="3" name="Picture 4" descr="Comité Départemental de l'Ain de Karaté et Disciplines Associées -">
            <a:extLst>
              <a:ext uri="{FF2B5EF4-FFF2-40B4-BE49-F238E27FC236}">
                <a16:creationId xmlns:a16="http://schemas.microsoft.com/office/drawing/2014/main" xmlns="" id="{EC47D640-41B9-CC42-28BD-563B563BD1E3}"/>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028237" y="361713"/>
            <a:ext cx="1325563" cy="13255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19096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F84B884-87B2-B5C0-D956-7824941670BB}"/>
              </a:ext>
            </a:extLst>
          </p:cNvPr>
          <p:cNvSpPr>
            <a:spLocks noGrp="1"/>
          </p:cNvSpPr>
          <p:nvPr>
            <p:ph type="title"/>
          </p:nvPr>
        </p:nvSpPr>
        <p:spPr/>
        <p:txBody>
          <a:bodyPr/>
          <a:lstStyle/>
          <a:p>
            <a:r>
              <a:rPr lang="fr-FR" sz="4400" b="0" dirty="0">
                <a:solidFill>
                  <a:srgbClr val="1423A0"/>
                </a:solidFill>
                <a:effectLst/>
                <a:latin typeface="Calibri" panose="020F0502020204030204" pitchFamily="34" charset="0"/>
                <a:ea typeface="Calibri" panose="020F0502020204030204" pitchFamily="34" charset="0"/>
                <a:cs typeface="Calibri" panose="020F0502020204030204" pitchFamily="34" charset="0"/>
              </a:rPr>
              <a:t>LES FAUTES</a:t>
            </a:r>
            <a:endParaRPr lang="fr-FR" dirty="0"/>
          </a:p>
        </p:txBody>
      </p:sp>
      <p:sp>
        <p:nvSpPr>
          <p:cNvPr id="4" name="ZoneTexte 3">
            <a:extLst>
              <a:ext uri="{FF2B5EF4-FFF2-40B4-BE49-F238E27FC236}">
                <a16:creationId xmlns:a16="http://schemas.microsoft.com/office/drawing/2014/main" xmlns="" id="{320CF809-8310-08B2-3537-D796BBE003D7}"/>
              </a:ext>
            </a:extLst>
          </p:cNvPr>
          <p:cNvSpPr txBox="1"/>
          <p:nvPr/>
        </p:nvSpPr>
        <p:spPr>
          <a:xfrm>
            <a:off x="406473" y="1288092"/>
            <a:ext cx="11623964" cy="5389296"/>
          </a:xfrm>
          <a:prstGeom prst="rect">
            <a:avLst/>
          </a:prstGeom>
          <a:noFill/>
        </p:spPr>
        <p:txBody>
          <a:bodyPr wrap="square">
            <a:spAutoFit/>
          </a:bodyPr>
          <a:lstStyle/>
          <a:p>
            <a:pPr marL="8255" indent="-6350" algn="ctr">
              <a:lnSpc>
                <a:spcPct val="102000"/>
              </a:lnSpc>
              <a:spcAft>
                <a:spcPts val="25"/>
              </a:spcAft>
            </a:pPr>
            <a:r>
              <a:rPr lang="fr-FR" sz="2400" u="sng" dirty="0">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rPr>
              <a:t>Sont considérées comme des fautes, les raisons suivantes :</a:t>
            </a:r>
            <a:r>
              <a:rPr lang="fr-FR" sz="24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6000"/>
              </a:lnSpc>
              <a:spcAft>
                <a:spcPts val="80"/>
              </a:spcAft>
            </a:pPr>
            <a:r>
              <a:rPr lang="fr-FR" sz="24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278765" lvl="0" indent="-342900" algn="just" fontAlgn="base">
              <a:lnSpc>
                <a:spcPct val="101000"/>
              </a:lnSpc>
              <a:spcAft>
                <a:spcPts val="135"/>
              </a:spcAft>
              <a:buClr>
                <a:srgbClr val="000000"/>
              </a:buClr>
              <a:buSzPts val="1100"/>
              <a:buFont typeface="+mj-lt"/>
              <a:buAutoNum type="alphaLcPeriod"/>
            </a:pPr>
            <a:r>
              <a:rPr lang="fr-FR" sz="2400" u="none" strike="noStrike"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La moindre perte d’équilibre est considérée comme une faute sérieuse. </a:t>
            </a:r>
          </a:p>
          <a:p>
            <a:pPr marL="342900" marR="278765" lvl="0" indent="-342900" algn="just" fontAlgn="base">
              <a:lnSpc>
                <a:spcPct val="101000"/>
              </a:lnSpc>
              <a:spcAft>
                <a:spcPts val="135"/>
              </a:spcAft>
              <a:buClr>
                <a:srgbClr val="000000"/>
              </a:buClr>
              <a:buSzPts val="1100"/>
              <a:buFont typeface="+mj-lt"/>
              <a:buAutoNum type="alphaLcPeriod"/>
            </a:pPr>
            <a:endParaRPr lang="fr-FR" sz="2400" u="none" strike="noStrike"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marL="342900" marR="278765" lvl="0" indent="-342900" algn="just" fontAlgn="base">
              <a:lnSpc>
                <a:spcPct val="101000"/>
              </a:lnSpc>
              <a:spcAft>
                <a:spcPts val="125"/>
              </a:spcAft>
              <a:buClr>
                <a:srgbClr val="000000"/>
              </a:buClr>
              <a:buSzPts val="1100"/>
              <a:buFont typeface="+mj-lt"/>
              <a:buAutoNum type="alphaLcPeriod"/>
            </a:pPr>
            <a:r>
              <a:rPr lang="fr-FR" sz="2400" u="none" strike="noStrike"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L’exécution d’un mouvement incorrect ou incomplet (à cet effet, l’inclinaison pour saluer sera aussi considérée comme un mouvement du KATA). </a:t>
            </a:r>
          </a:p>
          <a:p>
            <a:pPr marL="342900" marR="278765" lvl="0" indent="-342900" algn="just" fontAlgn="base">
              <a:lnSpc>
                <a:spcPct val="101000"/>
              </a:lnSpc>
              <a:spcAft>
                <a:spcPts val="125"/>
              </a:spcAft>
              <a:buClr>
                <a:srgbClr val="000000"/>
              </a:buClr>
              <a:buSzPts val="1100"/>
              <a:buFont typeface="+mj-lt"/>
              <a:buAutoNum type="alphaLcPeriod"/>
            </a:pPr>
            <a:endParaRPr lang="fr-FR" sz="2400" u="none" strike="noStrike"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marL="342900" marR="278765" lvl="0" indent="-342900" algn="just" fontAlgn="base">
              <a:lnSpc>
                <a:spcPct val="101000"/>
              </a:lnSpc>
              <a:spcAft>
                <a:spcPts val="15"/>
              </a:spcAft>
              <a:buClr>
                <a:srgbClr val="000000"/>
              </a:buClr>
              <a:buSzPts val="1100"/>
              <a:buFont typeface="+mj-lt"/>
              <a:buAutoNum type="alphaLcPeriod"/>
            </a:pPr>
            <a:r>
              <a:rPr lang="fr-FR" sz="2400" u="none" strike="noStrike"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Des mouvements asynchrones, comme l’exécution d’une technique avant que la transition corporelle ne soit complète ou, dans le cas de KATA par équipe la non-exécution d’un mouvement simultanément. </a:t>
            </a:r>
          </a:p>
          <a:p>
            <a:pPr marL="342900" marR="278765" lvl="0" indent="-342900" algn="just" fontAlgn="base">
              <a:lnSpc>
                <a:spcPct val="101000"/>
              </a:lnSpc>
              <a:spcAft>
                <a:spcPts val="15"/>
              </a:spcAft>
              <a:buClr>
                <a:srgbClr val="000000"/>
              </a:buClr>
              <a:buSzPts val="1100"/>
              <a:buFont typeface="+mj-lt"/>
              <a:buAutoNum type="alphaLcPeriod"/>
            </a:pPr>
            <a:endParaRPr lang="fr-FR" sz="2400" u="none" strike="noStrike"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marL="342900" marR="278765" lvl="0" indent="-342900" algn="just" fontAlgn="base">
              <a:lnSpc>
                <a:spcPct val="101000"/>
              </a:lnSpc>
              <a:spcAft>
                <a:spcPts val="15"/>
              </a:spcAft>
              <a:buClr>
                <a:srgbClr val="000000"/>
              </a:buClr>
              <a:buSzPts val="1100"/>
              <a:buFont typeface="+mj-lt"/>
              <a:buAutoNum type="alphaLcPeriod"/>
            </a:pPr>
            <a:r>
              <a:rPr lang="fr-FR" sz="2400" u="none" strike="noStrike"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L’utilisation de signaux audibles (d’une autre personne, y compris les membres de l’équipe), comme frapper des pieds au sol ou des poings sur le KARATE-GI et les respirations sonores, ainsi que la théâtralisation, seront pénalisés par les juges. </a:t>
            </a:r>
          </a:p>
        </p:txBody>
      </p:sp>
      <p:pic>
        <p:nvPicPr>
          <p:cNvPr id="3" name="Picture 4" descr="Comité Départemental de l'Ain de Karaté et Disciplines Associées -">
            <a:extLst>
              <a:ext uri="{FF2B5EF4-FFF2-40B4-BE49-F238E27FC236}">
                <a16:creationId xmlns:a16="http://schemas.microsoft.com/office/drawing/2014/main" xmlns="" id="{DF9C7CD1-E5F2-486D-E59E-A868ECD8A329}"/>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359628" y="194900"/>
            <a:ext cx="1325563" cy="13255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37028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5AF8219-E5DA-6B44-AFFD-7AD3B50897B1}"/>
              </a:ext>
            </a:extLst>
          </p:cNvPr>
          <p:cNvSpPr>
            <a:spLocks noGrp="1"/>
          </p:cNvSpPr>
          <p:nvPr>
            <p:ph type="title"/>
          </p:nvPr>
        </p:nvSpPr>
        <p:spPr/>
        <p:txBody>
          <a:bodyPr/>
          <a:lstStyle/>
          <a:p>
            <a:r>
              <a:rPr lang="fr-FR" sz="4400" b="0" dirty="0">
                <a:solidFill>
                  <a:srgbClr val="1423A0"/>
                </a:solidFill>
                <a:effectLst/>
                <a:latin typeface="Calibri" panose="020F0502020204030204" pitchFamily="34" charset="0"/>
                <a:ea typeface="Calibri" panose="020F0502020204030204" pitchFamily="34" charset="0"/>
                <a:cs typeface="Calibri" panose="020F0502020204030204" pitchFamily="34" charset="0"/>
              </a:rPr>
              <a:t>LES FAUTES</a:t>
            </a:r>
            <a:endParaRPr lang="fr-FR" dirty="0"/>
          </a:p>
        </p:txBody>
      </p:sp>
      <p:sp>
        <p:nvSpPr>
          <p:cNvPr id="4" name="ZoneTexte 3">
            <a:extLst>
              <a:ext uri="{FF2B5EF4-FFF2-40B4-BE49-F238E27FC236}">
                <a16:creationId xmlns:a16="http://schemas.microsoft.com/office/drawing/2014/main" xmlns="" id="{94A98EAC-B9FA-F214-9441-0D2A2AC4CB7E}"/>
              </a:ext>
            </a:extLst>
          </p:cNvPr>
          <p:cNvSpPr txBox="1"/>
          <p:nvPr/>
        </p:nvSpPr>
        <p:spPr>
          <a:xfrm>
            <a:off x="609599" y="1521026"/>
            <a:ext cx="11097492" cy="4963923"/>
          </a:xfrm>
          <a:prstGeom prst="rect">
            <a:avLst/>
          </a:prstGeom>
          <a:noFill/>
        </p:spPr>
        <p:txBody>
          <a:bodyPr wrap="square">
            <a:spAutoFit/>
          </a:bodyPr>
          <a:lstStyle/>
          <a:p>
            <a:pPr marL="342900" marR="278765" indent="-342900" algn="just" fontAlgn="base">
              <a:lnSpc>
                <a:spcPct val="101000"/>
              </a:lnSpc>
              <a:spcAft>
                <a:spcPts val="15"/>
              </a:spcAft>
              <a:buClr>
                <a:srgbClr val="000000"/>
              </a:buClr>
              <a:buSzPts val="1100"/>
              <a:buFont typeface="+mj-lt"/>
              <a:buAutoNum type="alphaLcPeriod"/>
            </a:pPr>
            <a:r>
              <a:rPr lang="fr-FR" sz="2400" dirty="0">
                <a:effectLst/>
                <a:latin typeface="Calibri" panose="020F0502020204030204" pitchFamily="34" charset="0"/>
                <a:ea typeface="Calibri" panose="020F0502020204030204" pitchFamily="34" charset="0"/>
                <a:cs typeface="Times New Roman" panose="02020603050405020304" pitchFamily="18" charset="0"/>
              </a:rPr>
              <a:t>Si un compétiteur fait des respirations inappropriées et tape sur ses membres, cela constitue une seule faute (même famille de faute). L’utilisation de signes extérieurs est une faute sérieuse. </a:t>
            </a:r>
          </a:p>
          <a:p>
            <a:pPr marL="342900" marR="278765" indent="-342900" algn="just" fontAlgn="base">
              <a:lnSpc>
                <a:spcPct val="101000"/>
              </a:lnSpc>
              <a:spcAft>
                <a:spcPts val="15"/>
              </a:spcAft>
              <a:buClr>
                <a:srgbClr val="000000"/>
              </a:buClr>
              <a:buSzPts val="1100"/>
              <a:buFont typeface="+mj-lt"/>
              <a:buAutoNum type="alphaLcPeriod"/>
            </a:pP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278765" lvl="0" indent="-342900" algn="just" fontAlgn="base">
              <a:lnSpc>
                <a:spcPct val="101000"/>
              </a:lnSpc>
              <a:spcAft>
                <a:spcPts val="15"/>
              </a:spcAft>
              <a:buClr>
                <a:srgbClr val="000000"/>
              </a:buClr>
              <a:buSzPts val="1100"/>
              <a:buFont typeface="+mj-lt"/>
              <a:buAutoNum type="alphaLcPeriod"/>
            </a:pPr>
            <a:r>
              <a:rPr lang="fr-FR" sz="2400" u="none" strike="noStrike"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Perdre du temps, par des déplacements prolongés, des inclinaisons excessives ou des pauses trop longues avant le début de l’exécution d’un mouvement. </a:t>
            </a:r>
          </a:p>
          <a:p>
            <a:pPr marL="342900" marR="278765" lvl="0" indent="-342900" algn="just" fontAlgn="base">
              <a:lnSpc>
                <a:spcPct val="101000"/>
              </a:lnSpc>
              <a:spcAft>
                <a:spcPts val="15"/>
              </a:spcAft>
              <a:buClr>
                <a:srgbClr val="000000"/>
              </a:buClr>
              <a:buSzPts val="1100"/>
              <a:buFont typeface="+mj-lt"/>
              <a:buAutoNum type="alphaLcPeriod"/>
            </a:pPr>
            <a:endParaRPr lang="fr-FR" sz="2400" u="none" strike="noStrike"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marL="342900" marR="278765" lvl="0" indent="-342900" algn="just" fontAlgn="base">
              <a:lnSpc>
                <a:spcPct val="101000"/>
              </a:lnSpc>
              <a:spcAft>
                <a:spcPts val="15"/>
              </a:spcAft>
              <a:buClr>
                <a:srgbClr val="000000"/>
              </a:buClr>
              <a:buSzPts val="1100"/>
              <a:buFont typeface="+mj-lt"/>
              <a:buAutoNum type="alphaLcPeriod"/>
            </a:pPr>
            <a:r>
              <a:rPr lang="fr-FR" sz="2400" u="none" strike="noStrike"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Distraire les Juges en bougeant pendant l’exécution de l’adversaire. </a:t>
            </a:r>
          </a:p>
          <a:p>
            <a:pPr marL="342900" marR="278765" lvl="0" indent="-342900" algn="just" fontAlgn="base">
              <a:lnSpc>
                <a:spcPct val="101000"/>
              </a:lnSpc>
              <a:spcAft>
                <a:spcPts val="15"/>
              </a:spcAft>
              <a:buClr>
                <a:srgbClr val="000000"/>
              </a:buClr>
              <a:buSzPts val="1100"/>
              <a:buFont typeface="+mj-lt"/>
              <a:buAutoNum type="alphaLcPeriod"/>
            </a:pPr>
            <a:endParaRPr lang="fr-FR" sz="2400" u="none" strike="noStrike"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marL="342900" marR="278765" lvl="0" indent="-342900" algn="just" fontAlgn="base">
              <a:lnSpc>
                <a:spcPct val="101000"/>
              </a:lnSpc>
              <a:spcAft>
                <a:spcPts val="135"/>
              </a:spcAft>
              <a:buClr>
                <a:srgbClr val="000000"/>
              </a:buClr>
              <a:buSzPts val="1100"/>
              <a:buFont typeface="+mj-lt"/>
              <a:buAutoNum type="alphaLcPeriod"/>
            </a:pPr>
            <a:r>
              <a:rPr lang="fr-FR" sz="2400" u="none" strike="noStrike"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Causer des blessures par une technique non contrôlée pendant le BUNKAÏ. </a:t>
            </a:r>
          </a:p>
          <a:p>
            <a:pPr marL="342900" marR="278765" lvl="0" indent="-342900" algn="just" fontAlgn="base">
              <a:lnSpc>
                <a:spcPct val="101000"/>
              </a:lnSpc>
              <a:spcAft>
                <a:spcPts val="135"/>
              </a:spcAft>
              <a:buClr>
                <a:srgbClr val="000000"/>
              </a:buClr>
              <a:buSzPts val="1100"/>
              <a:buFont typeface="+mj-lt"/>
              <a:buAutoNum type="alphaLcPeriod"/>
            </a:pPr>
            <a:endParaRPr lang="fr-FR" sz="2400" u="none" strike="noStrike"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marL="342900" marR="278765" lvl="0" indent="-342900" algn="just" fontAlgn="base">
              <a:lnSpc>
                <a:spcPct val="101000"/>
              </a:lnSpc>
              <a:spcAft>
                <a:spcPts val="15"/>
              </a:spcAft>
              <a:buClr>
                <a:srgbClr val="000000"/>
              </a:buClr>
              <a:buSzPts val="1100"/>
              <a:buFont typeface="+mj-lt"/>
              <a:buAutoNum type="alphaLcPeriod"/>
            </a:pPr>
            <a:r>
              <a:rPr lang="fr-FR" sz="2400" u="none" strike="noStrike"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Par équipe, dans le </a:t>
            </a:r>
            <a:r>
              <a:rPr lang="fr-FR" sz="2400" u="none" strike="noStrike" dirty="0" err="1">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Bunkaï</a:t>
            </a:r>
            <a:r>
              <a:rPr lang="fr-FR" sz="2400" u="none" strike="noStrike"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 simulée une inconscience de plus de 2 secondes.  </a:t>
            </a:r>
          </a:p>
          <a:p>
            <a:r>
              <a:rPr lang="fr-FR" sz="2400" dirty="0">
                <a:effectLst/>
                <a:latin typeface="Calibri" panose="020F0502020204030204" pitchFamily="34" charset="0"/>
                <a:ea typeface="Calibri" panose="020F0502020204030204" pitchFamily="34" charset="0"/>
                <a:cs typeface="Times New Roman" panose="02020603050405020304" pitchFamily="18" charset="0"/>
              </a:rPr>
              <a:t>Annoncer le KATA avant de saluer</a:t>
            </a:r>
            <a:endParaRPr lang="fr-FR" sz="2400" dirty="0"/>
          </a:p>
        </p:txBody>
      </p:sp>
      <p:pic>
        <p:nvPicPr>
          <p:cNvPr id="3" name="Picture 4" descr="Comité Départemental de l'Ain de Karaté et Disciplines Associées -">
            <a:extLst>
              <a:ext uri="{FF2B5EF4-FFF2-40B4-BE49-F238E27FC236}">
                <a16:creationId xmlns:a16="http://schemas.microsoft.com/office/drawing/2014/main" xmlns="" id="{429AAD6D-E857-7765-D4BB-8591CBA9B3D6}"/>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028237" y="365124"/>
            <a:ext cx="1325563" cy="13255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21346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E42CFC4-2575-97B6-63DC-9ED45641643E}"/>
              </a:ext>
            </a:extLst>
          </p:cNvPr>
          <p:cNvSpPr>
            <a:spLocks noGrp="1"/>
          </p:cNvSpPr>
          <p:nvPr>
            <p:ph type="title"/>
          </p:nvPr>
        </p:nvSpPr>
        <p:spPr>
          <a:xfrm>
            <a:off x="732054" y="418249"/>
            <a:ext cx="10515600" cy="1325563"/>
          </a:xfrm>
        </p:spPr>
        <p:txBody>
          <a:bodyPr>
            <a:normAutofit fontScale="90000"/>
          </a:bodyPr>
          <a:lstStyle/>
          <a:p>
            <a:pPr algn="ctr">
              <a:lnSpc>
                <a:spcPct val="107000"/>
              </a:lnSpc>
              <a:spcAft>
                <a:spcPts val="800"/>
              </a:spcAft>
            </a:pPr>
            <a:r>
              <a:rPr lang="fr-FR" sz="3600" dirty="0">
                <a:effectLst/>
                <a:latin typeface="Calibri" panose="020F0502020204030204" pitchFamily="34" charset="0"/>
                <a:ea typeface="Calibri" panose="020F0502020204030204" pitchFamily="34" charset="0"/>
                <a:cs typeface="Times New Roman" panose="02020603050405020304" pitchFamily="18" charset="0"/>
              </a:rPr>
              <a:t>TENUE OFFICIELLE</a:t>
            </a:r>
            <a:r>
              <a:rPr lang="fr-FR" sz="3100" dirty="0">
                <a:effectLst/>
                <a:latin typeface="Calibri" panose="020F0502020204030204" pitchFamily="34" charset="0"/>
                <a:ea typeface="Calibri" panose="020F0502020204030204" pitchFamily="34" charset="0"/>
                <a:cs typeface="Times New Roman" panose="02020603050405020304" pitchFamily="18" charset="0"/>
              </a:rPr>
              <a:t/>
            </a:r>
            <a:br>
              <a:rPr lang="fr-FR" sz="3100" dirty="0">
                <a:effectLst/>
                <a:latin typeface="Calibri" panose="020F0502020204030204" pitchFamily="34" charset="0"/>
                <a:ea typeface="Calibri" panose="020F0502020204030204" pitchFamily="34" charset="0"/>
                <a:cs typeface="Times New Roman" panose="02020603050405020304" pitchFamily="18" charset="0"/>
              </a:rPr>
            </a:br>
            <a:r>
              <a:rPr lang="fr-FR" sz="3100" b="1" dirty="0">
                <a:effectLst/>
                <a:latin typeface="Calibri" panose="020F0502020204030204" pitchFamily="34" charset="0"/>
                <a:ea typeface="Calibri" panose="020F0502020204030204" pitchFamily="34" charset="0"/>
                <a:cs typeface="Times New Roman" panose="02020603050405020304" pitchFamily="18" charset="0"/>
              </a:rPr>
              <a:t>Arbitre, compétiteurs, coach</a:t>
            </a:r>
            <a:r>
              <a:rPr lang="fr-FR" sz="1800" dirty="0">
                <a:effectLst/>
                <a:latin typeface="Calibri" panose="020F0502020204030204" pitchFamily="34" charset="0"/>
                <a:ea typeface="Calibri" panose="020F0502020204030204" pitchFamily="34" charset="0"/>
                <a:cs typeface="Times New Roman" panose="02020603050405020304" pitchFamily="18" charset="0"/>
              </a:rPr>
              <a:t>.</a:t>
            </a:r>
            <a:br>
              <a:rPr lang="fr-FR" sz="1800" dirty="0">
                <a:effectLst/>
                <a:latin typeface="Calibri" panose="020F0502020204030204" pitchFamily="34" charset="0"/>
                <a:ea typeface="Calibri" panose="020F0502020204030204" pitchFamily="34" charset="0"/>
                <a:cs typeface="Times New Roman" panose="02020603050405020304" pitchFamily="18" charset="0"/>
              </a:rPr>
            </a:br>
            <a:endParaRPr lang="fr-FR" dirty="0"/>
          </a:p>
        </p:txBody>
      </p:sp>
      <p:sp>
        <p:nvSpPr>
          <p:cNvPr id="4" name="ZoneTexte 3">
            <a:extLst>
              <a:ext uri="{FF2B5EF4-FFF2-40B4-BE49-F238E27FC236}">
                <a16:creationId xmlns:a16="http://schemas.microsoft.com/office/drawing/2014/main" xmlns="" id="{B4DFCB15-7BBA-F491-3AB9-1CE2139E0800}"/>
              </a:ext>
            </a:extLst>
          </p:cNvPr>
          <p:cNvSpPr txBox="1"/>
          <p:nvPr/>
        </p:nvSpPr>
        <p:spPr>
          <a:xfrm>
            <a:off x="480219" y="1421889"/>
            <a:ext cx="10979727" cy="4832092"/>
          </a:xfrm>
          <a:prstGeom prst="rect">
            <a:avLst/>
          </a:prstGeom>
          <a:noFill/>
        </p:spPr>
        <p:txBody>
          <a:bodyPr wrap="square">
            <a:spAutoFit/>
          </a:bodyPr>
          <a:lstStyle/>
          <a:p>
            <a:pPr marL="8890" marR="386715">
              <a:lnSpc>
                <a:spcPct val="107000"/>
              </a:lnSpc>
              <a:spcAft>
                <a:spcPts val="800"/>
              </a:spcAft>
            </a:pPr>
            <a:r>
              <a:rPr lang="fr-FR" sz="2400" dirty="0">
                <a:effectLst/>
                <a:latin typeface="Calibri" panose="020F0502020204030204" pitchFamily="34" charset="0"/>
                <a:ea typeface="Calibri" panose="020F0502020204030204" pitchFamily="34" charset="0"/>
                <a:cs typeface="Times New Roman" panose="02020603050405020304" pitchFamily="18" charset="0"/>
              </a:rPr>
              <a:t>Les juges, les compétiteurs et leurs coaches doivent porter la tenue officielle telle qu’elle est définie ci-après. </a:t>
            </a:r>
          </a:p>
          <a:p>
            <a:pPr marL="8890" marR="386715">
              <a:lnSpc>
                <a:spcPct val="107000"/>
              </a:lnSpc>
              <a:spcAft>
                <a:spcPts val="800"/>
              </a:spcAft>
            </a:pPr>
            <a:r>
              <a:rPr lang="fr-FR" sz="2400" dirty="0">
                <a:effectLst/>
                <a:latin typeface="Calibri" panose="020F0502020204030204" pitchFamily="34" charset="0"/>
                <a:ea typeface="Calibri" panose="020F0502020204030204" pitchFamily="34" charset="0"/>
                <a:cs typeface="Times New Roman" panose="02020603050405020304" pitchFamily="18" charset="0"/>
              </a:rPr>
              <a:t>La Commission d’Arbitrage peut exclure tout officiel ou compétiteur qui ne se conforme pas à cette réglementation. </a:t>
            </a:r>
          </a:p>
          <a:p>
            <a:pPr marL="8890" marR="386715">
              <a:lnSpc>
                <a:spcPct val="107000"/>
              </a:lnSpc>
              <a:spcAft>
                <a:spcPts val="800"/>
              </a:spcAft>
            </a:pPr>
            <a:r>
              <a:rPr lang="fr-FR"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Le port de bijoux (montre, bracelet, boucles d’oreille, pin’s) n’est pas autorisé pour les arbitres.  </a:t>
            </a:r>
          </a:p>
          <a:p>
            <a:pPr marL="8890" marR="386715">
              <a:lnSpc>
                <a:spcPct val="107000"/>
              </a:lnSpc>
              <a:spcAft>
                <a:spcPts val="800"/>
              </a:spcAft>
            </a:pPr>
            <a:r>
              <a:rPr lang="fr-FR" sz="2400" b="1" dirty="0">
                <a:effectLst/>
                <a:latin typeface="Calibri" panose="020F0502020204030204" pitchFamily="34" charset="0"/>
                <a:ea typeface="Calibri" panose="020F0502020204030204" pitchFamily="34" charset="0"/>
                <a:cs typeface="Times New Roman" panose="02020603050405020304" pitchFamily="18" charset="0"/>
              </a:rPr>
              <a:t>Une alliance simple, une pince à cheveux ou des boucles d'oreilles discrètes peuvent être autorisées. Les cheveux doivent être dégagés des épaules et le maquillage doit être discret également</a:t>
            </a:r>
            <a:r>
              <a:rPr lang="fr-FR" sz="2400" dirty="0">
                <a:effectLst/>
                <a:latin typeface="Calibri" panose="020F0502020204030204" pitchFamily="34" charset="0"/>
                <a:ea typeface="Calibri" panose="020F0502020204030204" pitchFamily="34" charset="0"/>
                <a:cs typeface="Times New Roman" panose="02020603050405020304" pitchFamily="18" charset="0"/>
              </a:rPr>
              <a:t>. </a:t>
            </a:r>
          </a:p>
          <a:p>
            <a:pPr marL="8890" marR="386715">
              <a:lnSpc>
                <a:spcPct val="107000"/>
              </a:lnSpc>
              <a:spcAft>
                <a:spcPts val="800"/>
              </a:spcAft>
            </a:pPr>
            <a:r>
              <a:rPr lang="fr-FR" sz="2400" dirty="0">
                <a:effectLst/>
                <a:latin typeface="Calibri" panose="020F0502020204030204" pitchFamily="34" charset="0"/>
                <a:ea typeface="Calibri" panose="020F0502020204030204" pitchFamily="34" charset="0"/>
                <a:cs typeface="Times New Roman" panose="02020603050405020304" pitchFamily="18" charset="0"/>
              </a:rPr>
              <a:t> </a:t>
            </a:r>
            <a:r>
              <a:rPr lang="fr-FR"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Les arbitres et les juges doivent porter l'uniforme officiel à toutes compétitions, briefings et stages. </a:t>
            </a:r>
          </a:p>
        </p:txBody>
      </p:sp>
      <p:pic>
        <p:nvPicPr>
          <p:cNvPr id="3" name="Picture 4" descr="Comité Départemental de l'Ain de Karaté et Disciplines Associées -">
            <a:extLst>
              <a:ext uri="{FF2B5EF4-FFF2-40B4-BE49-F238E27FC236}">
                <a16:creationId xmlns:a16="http://schemas.microsoft.com/office/drawing/2014/main" xmlns="" id="{1875E35F-6F2B-E881-5188-0B238F64A9C0}"/>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386218" y="329125"/>
            <a:ext cx="1325563" cy="13255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38318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1000"/>
                                        <p:tgtEl>
                                          <p:spTgt spid="4">
                                            <p:txEl>
                                              <p:pRg st="2" end="2"/>
                                            </p:txEl>
                                          </p:spTgt>
                                        </p:tgtEl>
                                      </p:cBhvr>
                                    </p:animEffect>
                                    <p:anim calcmode="lin" valueType="num">
                                      <p:cBhvr>
                                        <p:cTn id="16"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7"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4">
                                            <p:txEl>
                                              <p:pRg st="4" end="4"/>
                                            </p:txEl>
                                          </p:spTgt>
                                        </p:tgtEl>
                                        <p:attrNameLst>
                                          <p:attrName>style.visibility</p:attrName>
                                        </p:attrNameLst>
                                      </p:cBhvr>
                                      <p:to>
                                        <p:strVal val="visible"/>
                                      </p:to>
                                    </p:set>
                                    <p:animEffect transition="in" filter="fade">
                                      <p:cBhvr>
                                        <p:cTn id="26" dur="1000"/>
                                        <p:tgtEl>
                                          <p:spTgt spid="4">
                                            <p:txEl>
                                              <p:pRg st="4" end="4"/>
                                            </p:txEl>
                                          </p:spTgt>
                                        </p:tgtEl>
                                      </p:cBhvr>
                                    </p:animEffect>
                                    <p:anim calcmode="lin" valueType="num">
                                      <p:cBhvr>
                                        <p:cTn id="27"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DA0B913-9C59-C86F-140D-4D3E4950A3C6}"/>
              </a:ext>
            </a:extLst>
          </p:cNvPr>
          <p:cNvSpPr>
            <a:spLocks noGrp="1"/>
          </p:cNvSpPr>
          <p:nvPr>
            <p:ph type="title"/>
          </p:nvPr>
        </p:nvSpPr>
        <p:spPr/>
        <p:txBody>
          <a:bodyPr>
            <a:normAutofit fontScale="90000"/>
          </a:bodyPr>
          <a:lstStyle/>
          <a:p>
            <a:r>
              <a:rPr lang="fr-FR" sz="3600" b="1" u="none" strike="noStrike" kern="0" dirty="0">
                <a:solidFill>
                  <a:srgbClr val="2F5496"/>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REGLEMENT D'ARBITRAGE KARATE KATA ENFANTS ET JEUNES </a:t>
            </a:r>
            <a:r>
              <a:rPr lang="fr-FR" sz="1800" b="1" u="none" strike="noStrike" kern="0" dirty="0">
                <a:solidFill>
                  <a:srgbClr val="2F5496"/>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
            </a:r>
            <a:br>
              <a:rPr lang="fr-FR" sz="1800" b="1" u="none" strike="noStrike" kern="0" dirty="0">
                <a:solidFill>
                  <a:srgbClr val="2F5496"/>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br>
            <a:endParaRPr lang="fr-FR" dirty="0"/>
          </a:p>
        </p:txBody>
      </p:sp>
      <p:sp>
        <p:nvSpPr>
          <p:cNvPr id="6" name="ZoneTexte 5">
            <a:extLst>
              <a:ext uri="{FF2B5EF4-FFF2-40B4-BE49-F238E27FC236}">
                <a16:creationId xmlns:a16="http://schemas.microsoft.com/office/drawing/2014/main" xmlns="" id="{C082D8F7-4BC3-6944-8176-7A52F0256B2E}"/>
              </a:ext>
            </a:extLst>
          </p:cNvPr>
          <p:cNvSpPr txBox="1"/>
          <p:nvPr/>
        </p:nvSpPr>
        <p:spPr>
          <a:xfrm>
            <a:off x="230837" y="1690688"/>
            <a:ext cx="11122963" cy="4612929"/>
          </a:xfrm>
          <a:prstGeom prst="rect">
            <a:avLst/>
          </a:prstGeom>
          <a:noFill/>
        </p:spPr>
        <p:txBody>
          <a:bodyPr wrap="square">
            <a:spAutoFit/>
          </a:bodyPr>
          <a:lstStyle/>
          <a:p>
            <a:pPr marL="342900" lvl="0" indent="-342900" fontAlgn="base">
              <a:lnSpc>
                <a:spcPct val="107000"/>
              </a:lnSpc>
              <a:buClr>
                <a:srgbClr val="000000"/>
              </a:buClr>
              <a:buSzPts val="1100"/>
              <a:buFont typeface="Symbol" panose="05050102010706020507" pitchFamily="18" charset="2"/>
              <a:buChar char="-"/>
            </a:pPr>
            <a:r>
              <a:rPr lang="fr-FR" sz="3200" u="none" strike="noStrike" dirty="0">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Les coupes départementales se déroulent par élimination directe avec formule en simple repêchage (les 2 finalistes repêchent les athlètes qu’ils ont battus). </a:t>
            </a:r>
          </a:p>
          <a:p>
            <a:pPr marL="342900" lvl="0" indent="-342900" fontAlgn="base">
              <a:lnSpc>
                <a:spcPct val="107000"/>
              </a:lnSpc>
              <a:buClr>
                <a:srgbClr val="000000"/>
              </a:buClr>
              <a:buSzPts val="1100"/>
              <a:buFont typeface="Symbol" panose="05050102010706020507" pitchFamily="18" charset="2"/>
              <a:buChar char="-"/>
            </a:pPr>
            <a:endParaRPr lang="fr-FR" sz="3200" u="none" strike="noStrike" dirty="0">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lvl="0" indent="-342900" fontAlgn="base">
              <a:lnSpc>
                <a:spcPct val="98000"/>
              </a:lnSpc>
              <a:spcAft>
                <a:spcPts val="800"/>
              </a:spcAft>
              <a:buClr>
                <a:srgbClr val="000000"/>
              </a:buClr>
              <a:buSzPts val="1100"/>
              <a:buFont typeface="Symbol" panose="05050102010706020507" pitchFamily="18" charset="2"/>
              <a:buChar char="-"/>
            </a:pPr>
            <a:r>
              <a:rPr lang="fr-FR" sz="3200" u="none" strike="noStrike" dirty="0">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Au cours des différents tours, les compétiteurs ont la possibilité de </a:t>
            </a:r>
            <a:r>
              <a:rPr lang="fr-FR" sz="3200" i="1" u="sng" strike="noStrike" dirty="0">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représenter qu’une</a:t>
            </a:r>
            <a:r>
              <a:rPr lang="fr-FR" sz="3200" i="1" u="none" strike="noStrike" dirty="0">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 </a:t>
            </a:r>
            <a:r>
              <a:rPr lang="fr-FR" sz="3200" i="1" u="sng" strike="noStrike" dirty="0">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seule fois 2 katas déjà exécutés</a:t>
            </a:r>
            <a:r>
              <a:rPr lang="fr-FR" sz="3200" u="none" strike="noStrike" dirty="0">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 « </a:t>
            </a:r>
            <a:r>
              <a:rPr lang="fr-FR" sz="3200" i="1" u="none" strike="noStrike" dirty="0">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Le choix de la répétition des 2 katas peut s’effectuer à partir du 2ème tour jusqu’à la finale et la finale de repêchage</a:t>
            </a:r>
            <a:r>
              <a:rPr lang="fr-FR" sz="3200" u="none" strike="noStrike" dirty="0">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 ». </a:t>
            </a:r>
          </a:p>
        </p:txBody>
      </p:sp>
      <p:pic>
        <p:nvPicPr>
          <p:cNvPr id="3" name="Picture 4" descr="Comité Départemental de l'Ain de Karaté et Disciplines Associées -">
            <a:extLst>
              <a:ext uri="{FF2B5EF4-FFF2-40B4-BE49-F238E27FC236}">
                <a16:creationId xmlns:a16="http://schemas.microsoft.com/office/drawing/2014/main" xmlns="" id="{0995B6A7-B7B7-0939-BFE5-6C6DE4A18252}"/>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028237" y="250319"/>
            <a:ext cx="1325563" cy="13255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70155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7421318-1154-C440-0E22-FDB0713ED276}"/>
              </a:ext>
            </a:extLst>
          </p:cNvPr>
          <p:cNvSpPr>
            <a:spLocks noGrp="1"/>
          </p:cNvSpPr>
          <p:nvPr>
            <p:ph type="title"/>
          </p:nvPr>
        </p:nvSpPr>
        <p:spPr/>
        <p:txBody>
          <a:bodyPr>
            <a:normAutofit/>
          </a:bodyPr>
          <a:lstStyle/>
          <a:p>
            <a:r>
              <a:rPr lang="fr-FR" sz="3600" b="1" u="none" strike="noStrike" kern="0" dirty="0">
                <a:solidFill>
                  <a:srgbClr val="2F5496"/>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REGLEMENT D'ARBITRAGE KARATE KATA ENFANTS ET JEUNES</a:t>
            </a:r>
            <a:endParaRPr lang="fr-FR" sz="3600" dirty="0"/>
          </a:p>
        </p:txBody>
      </p:sp>
      <p:pic>
        <p:nvPicPr>
          <p:cNvPr id="3" name="Image 2">
            <a:extLst>
              <a:ext uri="{FF2B5EF4-FFF2-40B4-BE49-F238E27FC236}">
                <a16:creationId xmlns:a16="http://schemas.microsoft.com/office/drawing/2014/main" xmlns="" id="{0BFBAB8C-0BAF-8BE3-9944-0E99F2C819EB}"/>
              </a:ext>
            </a:extLst>
          </p:cNvPr>
          <p:cNvPicPr>
            <a:picLocks noChangeAspect="1"/>
          </p:cNvPicPr>
          <p:nvPr/>
        </p:nvPicPr>
        <p:blipFill>
          <a:blip r:embed="rId2" cstate="print"/>
          <a:stretch>
            <a:fillRect/>
          </a:stretch>
        </p:blipFill>
        <p:spPr>
          <a:xfrm>
            <a:off x="484909" y="2165603"/>
            <a:ext cx="10868891" cy="3918001"/>
          </a:xfrm>
          <a:prstGeom prst="rect">
            <a:avLst/>
          </a:prstGeom>
        </p:spPr>
      </p:pic>
      <p:pic>
        <p:nvPicPr>
          <p:cNvPr id="4" name="Picture 4" descr="Comité Départemental de l'Ain de Karaté et Disciplines Associées -">
            <a:extLst>
              <a:ext uri="{FF2B5EF4-FFF2-40B4-BE49-F238E27FC236}">
                <a16:creationId xmlns:a16="http://schemas.microsoft.com/office/drawing/2014/main" xmlns="" id="{6306C2BD-F068-78BB-862E-47B4712E3B06}"/>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866437" y="365124"/>
            <a:ext cx="1325563" cy="13255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862518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1834767-BEC6-387C-5B06-29908F806D04}"/>
              </a:ext>
            </a:extLst>
          </p:cNvPr>
          <p:cNvSpPr>
            <a:spLocks noGrp="1"/>
          </p:cNvSpPr>
          <p:nvPr>
            <p:ph type="title"/>
          </p:nvPr>
        </p:nvSpPr>
        <p:spPr>
          <a:xfrm>
            <a:off x="954805" y="741409"/>
            <a:ext cx="10515600" cy="1325563"/>
          </a:xfrm>
        </p:spPr>
        <p:txBody>
          <a:bodyPr/>
          <a:lstStyle/>
          <a:p>
            <a:pPr algn="ctr"/>
            <a:r>
              <a:rPr lang="fr-FR" b="1" i="1" u="sng" dirty="0">
                <a:solidFill>
                  <a:schemeClr val="accent5">
                    <a:lumMod val="50000"/>
                  </a:schemeClr>
                </a:solidFill>
              </a:rPr>
              <a:t>Merci pour votre attention </a:t>
            </a:r>
            <a:endParaRPr lang="fr-FR" dirty="0">
              <a:solidFill>
                <a:schemeClr val="accent5">
                  <a:lumMod val="50000"/>
                </a:schemeClr>
              </a:solidFill>
            </a:endParaRPr>
          </a:p>
        </p:txBody>
      </p:sp>
      <p:pic>
        <p:nvPicPr>
          <p:cNvPr id="3" name="Picture 4" descr="Comité Départemental de l'Ain de Karaté et Disciplines Associées -">
            <a:extLst>
              <a:ext uri="{FF2B5EF4-FFF2-40B4-BE49-F238E27FC236}">
                <a16:creationId xmlns:a16="http://schemas.microsoft.com/office/drawing/2014/main" xmlns="" id="{5187493C-7D51-2B64-D974-F54FEB5BF1E4}"/>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472769" y="316391"/>
            <a:ext cx="1325563" cy="1325563"/>
          </a:xfrm>
          <a:prstGeom prst="rect">
            <a:avLst/>
          </a:prstGeom>
          <a:noFill/>
          <a:extLst>
            <a:ext uri="{909E8E84-426E-40DD-AFC4-6F175D3DCCD1}">
              <a14:hiddenFill xmlns:a14="http://schemas.microsoft.com/office/drawing/2010/main" xmlns="">
                <a:solidFill>
                  <a:srgbClr val="FFFFFF"/>
                </a:solidFill>
              </a14:hiddenFill>
            </a:ext>
          </a:extLst>
        </p:spPr>
      </p:pic>
      <p:pic>
        <p:nvPicPr>
          <p:cNvPr id="4" name="Picture 4" descr="Comité Départemental de l'Ain de Karaté et Disciplines Associées -">
            <a:extLst>
              <a:ext uri="{FF2B5EF4-FFF2-40B4-BE49-F238E27FC236}">
                <a16:creationId xmlns:a16="http://schemas.microsoft.com/office/drawing/2014/main" xmlns="" id="{14814C92-8AC5-D2EB-3FCD-68F072480FED}"/>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26877" y="316392"/>
            <a:ext cx="1325563" cy="1325563"/>
          </a:xfrm>
          <a:prstGeom prst="rect">
            <a:avLst/>
          </a:prstGeom>
          <a:noFill/>
          <a:extLst>
            <a:ext uri="{909E8E84-426E-40DD-AFC4-6F175D3DCCD1}">
              <a14:hiddenFill xmlns:a14="http://schemas.microsoft.com/office/drawing/2010/main" xmlns="">
                <a:solidFill>
                  <a:srgbClr val="FFFFFF"/>
                </a:solidFill>
              </a14:hiddenFill>
            </a:ext>
          </a:extLst>
        </p:spPr>
      </p:pic>
      <p:pic>
        <p:nvPicPr>
          <p:cNvPr id="1026" name="Picture 2" descr="Jasmin Bleul of Germany competes in the Women's Karate Kata elimination round during day two of the Baku 2015 European Games at Crystal Hall on June...">
            <a:extLst>
              <a:ext uri="{FF2B5EF4-FFF2-40B4-BE49-F238E27FC236}">
                <a16:creationId xmlns:a16="http://schemas.microsoft.com/office/drawing/2014/main" xmlns="" id="{FB7051E5-F994-AF89-A03D-26A71F815D74}"/>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6877" y="2967517"/>
            <a:ext cx="4858169" cy="3341976"/>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Kiyuna Ryo of Japan seen in action during the Men's Karate Kata competition of the 24nd Karate World Championships at the WiZink Centre sport hall in...">
            <a:extLst>
              <a:ext uri="{FF2B5EF4-FFF2-40B4-BE49-F238E27FC236}">
                <a16:creationId xmlns:a16="http://schemas.microsoft.com/office/drawing/2014/main" xmlns="" id="{79919A08-475C-9C57-F0BA-A1B2E3CE926F}"/>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260822" y="2967517"/>
            <a:ext cx="4976373" cy="334197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284919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1CA792B-0AB9-84DF-6F8F-7AB8FCB455F4}"/>
              </a:ext>
            </a:extLst>
          </p:cNvPr>
          <p:cNvSpPr>
            <a:spLocks noGrp="1"/>
          </p:cNvSpPr>
          <p:nvPr>
            <p:ph type="title"/>
          </p:nvPr>
        </p:nvSpPr>
        <p:spPr/>
        <p:txBody>
          <a:bodyPr>
            <a:normAutofit fontScale="90000"/>
          </a:bodyPr>
          <a:lstStyle/>
          <a:p>
            <a:pPr marL="8890" marR="352425" indent="-6350">
              <a:lnSpc>
                <a:spcPct val="102000"/>
              </a:lnSpc>
              <a:spcAft>
                <a:spcPts val="70"/>
              </a:spcAft>
            </a:pPr>
            <a:r>
              <a:rPr lang="fr-FR" sz="3600" b="0" dirty="0">
                <a:solidFill>
                  <a:srgbClr val="1423A0"/>
                </a:solidFill>
                <a:effectLst/>
                <a:latin typeface="Calibri" panose="020F0502020204030204" pitchFamily="34" charset="0"/>
                <a:ea typeface="Calibri" panose="020F0502020204030204" pitchFamily="34" charset="0"/>
                <a:cs typeface="Calibri" panose="020F0502020204030204" pitchFamily="34" charset="0"/>
              </a:rPr>
              <a:t>ORGANISATION DE LA COMPETITION </a:t>
            </a:r>
            <a:r>
              <a:rPr lang="fr-FR" sz="1800" b="1" dirty="0">
                <a:solidFill>
                  <a:srgbClr val="1423A0"/>
                </a:solidFill>
                <a:effectLst/>
                <a:latin typeface="Calibri" panose="020F0502020204030204" pitchFamily="34" charset="0"/>
                <a:ea typeface="Calibri" panose="020F0502020204030204" pitchFamily="34" charset="0"/>
                <a:cs typeface="Calibri" panose="020F0502020204030204" pitchFamily="34" charset="0"/>
              </a:rPr>
              <a:t/>
            </a:r>
            <a:br>
              <a:rPr lang="fr-FR" sz="1800" b="1" dirty="0">
                <a:solidFill>
                  <a:srgbClr val="1423A0"/>
                </a:solidFill>
                <a:effectLst/>
                <a:latin typeface="Calibri" panose="020F0502020204030204" pitchFamily="34" charset="0"/>
                <a:ea typeface="Calibri" panose="020F0502020204030204" pitchFamily="34" charset="0"/>
                <a:cs typeface="Calibri" panose="020F0502020204030204" pitchFamily="34" charset="0"/>
              </a:rPr>
            </a:br>
            <a:r>
              <a:rPr lang="fr-FR"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a:t>
            </a:r>
            <a:r>
              <a:rPr lang="fr-FR" sz="1800" dirty="0">
                <a:effectLst/>
                <a:latin typeface="Calibri" panose="020F0502020204030204" pitchFamily="34" charset="0"/>
                <a:ea typeface="Calibri" panose="020F0502020204030204" pitchFamily="34" charset="0"/>
                <a:cs typeface="Times New Roman" panose="02020603050405020304" pitchFamily="18" charset="0"/>
              </a:rPr>
              <a:t/>
            </a:r>
            <a:br>
              <a:rPr lang="fr-FR" sz="1800" dirty="0">
                <a:effectLst/>
                <a:latin typeface="Calibri" panose="020F0502020204030204" pitchFamily="34" charset="0"/>
                <a:ea typeface="Calibri" panose="020F0502020204030204" pitchFamily="34" charset="0"/>
                <a:cs typeface="Times New Roman" panose="02020603050405020304" pitchFamily="18" charset="0"/>
              </a:rPr>
            </a:br>
            <a:endParaRPr lang="fr-FR" dirty="0"/>
          </a:p>
        </p:txBody>
      </p:sp>
      <p:sp>
        <p:nvSpPr>
          <p:cNvPr id="4" name="ZoneTexte 3">
            <a:extLst>
              <a:ext uri="{FF2B5EF4-FFF2-40B4-BE49-F238E27FC236}">
                <a16:creationId xmlns:a16="http://schemas.microsoft.com/office/drawing/2014/main" xmlns="" id="{5F3FE132-27C0-6B9F-14B4-262B9FAE9AC9}"/>
              </a:ext>
            </a:extLst>
          </p:cNvPr>
          <p:cNvSpPr txBox="1"/>
          <p:nvPr/>
        </p:nvSpPr>
        <p:spPr>
          <a:xfrm>
            <a:off x="838200" y="1510145"/>
            <a:ext cx="9940636" cy="4836645"/>
          </a:xfrm>
          <a:prstGeom prst="rect">
            <a:avLst/>
          </a:prstGeom>
          <a:noFill/>
        </p:spPr>
        <p:txBody>
          <a:bodyPr wrap="square">
            <a:spAutoFit/>
          </a:bodyPr>
          <a:lstStyle/>
          <a:p>
            <a:pPr marL="8890" marR="386715">
              <a:lnSpc>
                <a:spcPct val="107000"/>
              </a:lnSpc>
              <a:spcAft>
                <a:spcPts val="800"/>
              </a:spcAft>
            </a:pPr>
            <a:r>
              <a:rPr lang="fr-FR" sz="2800" dirty="0">
                <a:effectLst/>
                <a:latin typeface="Calibri" panose="020F0502020204030204" pitchFamily="34" charset="0"/>
                <a:ea typeface="Calibri" panose="020F0502020204030204" pitchFamily="34" charset="0"/>
                <a:cs typeface="Times New Roman" panose="02020603050405020304" pitchFamily="18" charset="0"/>
              </a:rPr>
              <a:t>1 La compétition KATA peut être individuelle ou par équipes. </a:t>
            </a:r>
          </a:p>
          <a:p>
            <a:pPr marL="8890" marR="386715">
              <a:lnSpc>
                <a:spcPct val="107000"/>
              </a:lnSpc>
              <a:spcAft>
                <a:spcPts val="800"/>
              </a:spcAft>
            </a:pP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p>
            <a:pPr marL="8890" marR="386715">
              <a:lnSpc>
                <a:spcPct val="107000"/>
              </a:lnSpc>
              <a:spcAft>
                <a:spcPts val="800"/>
              </a:spcAft>
            </a:pPr>
            <a:r>
              <a:rPr lang="fr-FR" sz="2800" dirty="0">
                <a:effectLst/>
                <a:latin typeface="Calibri" panose="020F0502020204030204" pitchFamily="34" charset="0"/>
                <a:ea typeface="Calibri" panose="020F0502020204030204" pitchFamily="34" charset="0"/>
                <a:cs typeface="Times New Roman" panose="02020603050405020304" pitchFamily="18" charset="0"/>
              </a:rPr>
              <a:t>2 La compétition individuelle comprend l’exécution individuelle en catégories séparées Hommes / Femmes. </a:t>
            </a:r>
          </a:p>
          <a:p>
            <a:pPr marL="8890" marR="386715">
              <a:lnSpc>
                <a:spcPct val="107000"/>
              </a:lnSpc>
              <a:spcAft>
                <a:spcPts val="800"/>
              </a:spcAft>
            </a:pP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p>
            <a:pPr marL="8890" marR="386715">
              <a:lnSpc>
                <a:spcPct val="107000"/>
              </a:lnSpc>
              <a:spcAft>
                <a:spcPts val="800"/>
              </a:spcAft>
            </a:pPr>
            <a:r>
              <a:rPr lang="fr-FR" sz="2800" b="1" dirty="0">
                <a:effectLst/>
                <a:latin typeface="Calibri" panose="020F0502020204030204" pitchFamily="34" charset="0"/>
                <a:ea typeface="Calibri" panose="020F0502020204030204" pitchFamily="34" charset="0"/>
                <a:cs typeface="Times New Roman" panose="02020603050405020304" pitchFamily="18" charset="0"/>
              </a:rPr>
              <a:t>3 La table sera informée du choix du KATA avant le début de chaque tour. </a:t>
            </a:r>
          </a:p>
          <a:p>
            <a:pPr marL="8890" marR="386715">
              <a:lnSpc>
                <a:spcPct val="107000"/>
              </a:lnSpc>
              <a:spcAft>
                <a:spcPts val="800"/>
              </a:spcAft>
            </a:pP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p>
            <a:pPr marL="8890" marR="386715">
              <a:lnSpc>
                <a:spcPct val="107000"/>
              </a:lnSpc>
              <a:spcAft>
                <a:spcPts val="800"/>
              </a:spcAft>
            </a:pPr>
            <a:r>
              <a:rPr lang="fr-FR" sz="2800" dirty="0">
                <a:effectLst/>
                <a:latin typeface="Calibri" panose="020F0502020204030204" pitchFamily="34" charset="0"/>
                <a:ea typeface="Calibri" panose="020F0502020204030204" pitchFamily="34" charset="0"/>
                <a:cs typeface="Times New Roman" panose="02020603050405020304" pitchFamily="18" charset="0"/>
              </a:rPr>
              <a:t>4 Choix des KATA </a:t>
            </a:r>
          </a:p>
        </p:txBody>
      </p:sp>
      <p:pic>
        <p:nvPicPr>
          <p:cNvPr id="3" name="Picture 4" descr="Comité Départemental de l'Ain de Karaté et Disciplines Associées -">
            <a:extLst>
              <a:ext uri="{FF2B5EF4-FFF2-40B4-BE49-F238E27FC236}">
                <a16:creationId xmlns:a16="http://schemas.microsoft.com/office/drawing/2014/main" xmlns="" id="{70173B98-5778-9E84-C05F-FE876A888CF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721200" y="485846"/>
            <a:ext cx="1325563" cy="13255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656201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9B7C07C-DEE0-A200-3FA9-C8ECF3853DC4}"/>
              </a:ext>
            </a:extLst>
          </p:cNvPr>
          <p:cNvSpPr>
            <a:spLocks noGrp="1"/>
          </p:cNvSpPr>
          <p:nvPr>
            <p:ph type="title"/>
          </p:nvPr>
        </p:nvSpPr>
        <p:spPr/>
        <p:txBody>
          <a:bodyPr>
            <a:normAutofit/>
          </a:bodyPr>
          <a:lstStyle/>
          <a:p>
            <a:r>
              <a:rPr lang="fr-FR" sz="3600" b="0" dirty="0">
                <a:solidFill>
                  <a:srgbClr val="1423A0"/>
                </a:solidFill>
                <a:effectLst/>
                <a:latin typeface="Calibri" panose="020F0502020204030204" pitchFamily="34" charset="0"/>
                <a:ea typeface="Calibri" panose="020F0502020204030204" pitchFamily="34" charset="0"/>
                <a:cs typeface="Calibri" panose="020F0502020204030204" pitchFamily="34" charset="0"/>
              </a:rPr>
              <a:t>ORGANISATION DE LA COMPETITION</a:t>
            </a:r>
            <a:endParaRPr lang="fr-FR" sz="3600" dirty="0"/>
          </a:p>
        </p:txBody>
      </p:sp>
      <p:sp>
        <p:nvSpPr>
          <p:cNvPr id="4" name="ZoneTexte 3">
            <a:extLst>
              <a:ext uri="{FF2B5EF4-FFF2-40B4-BE49-F238E27FC236}">
                <a16:creationId xmlns:a16="http://schemas.microsoft.com/office/drawing/2014/main" xmlns="" id="{AB357105-2C24-07E9-DC08-B88EC4F60461}"/>
              </a:ext>
            </a:extLst>
          </p:cNvPr>
          <p:cNvSpPr txBox="1"/>
          <p:nvPr/>
        </p:nvSpPr>
        <p:spPr>
          <a:xfrm>
            <a:off x="706581" y="1628299"/>
            <a:ext cx="10515600" cy="4838184"/>
          </a:xfrm>
          <a:prstGeom prst="rect">
            <a:avLst/>
          </a:prstGeom>
          <a:noFill/>
        </p:spPr>
        <p:txBody>
          <a:bodyPr wrap="square">
            <a:spAutoFit/>
          </a:bodyPr>
          <a:lstStyle/>
          <a:p>
            <a:pPr marL="8890" marR="596265">
              <a:lnSpc>
                <a:spcPct val="107000"/>
              </a:lnSpc>
              <a:spcAft>
                <a:spcPts val="800"/>
              </a:spcAft>
            </a:pPr>
            <a:r>
              <a:rPr lang="fr-FR" sz="2400" dirty="0">
                <a:effectLst/>
                <a:latin typeface="Calibri" panose="020F0502020204030204" pitchFamily="34" charset="0"/>
                <a:ea typeface="Calibri" panose="020F0502020204030204" pitchFamily="34" charset="0"/>
                <a:cs typeface="Times New Roman" panose="02020603050405020304" pitchFamily="18" charset="0"/>
              </a:rPr>
              <a:t>Dans la catégorie des MINIMES, CADETS, JUNIORS, ESOIRS, SENIORS, VETERANS, un kata différent doit être exécuté lors des cinq 1ers tours. </a:t>
            </a:r>
          </a:p>
          <a:p>
            <a:pPr marL="8890" marR="596265" algn="ctr">
              <a:lnSpc>
                <a:spcPct val="107000"/>
              </a:lnSpc>
              <a:spcAft>
                <a:spcPts val="800"/>
              </a:spcAft>
            </a:pPr>
            <a:r>
              <a:rPr lang="fr-FR"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Y compris pour les personnes qui sautent un tour.  </a:t>
            </a:r>
          </a:p>
          <a:p>
            <a:pPr marL="8890" marR="386715">
              <a:lnSpc>
                <a:spcPct val="107000"/>
              </a:lnSpc>
              <a:spcAft>
                <a:spcPts val="800"/>
              </a:spcAft>
            </a:pPr>
            <a:r>
              <a:rPr lang="fr-FR" sz="2400" dirty="0">
                <a:effectLst/>
                <a:latin typeface="Calibri" panose="020F0502020204030204" pitchFamily="34" charset="0"/>
                <a:ea typeface="Calibri" panose="020F0502020204030204" pitchFamily="34" charset="0"/>
                <a:cs typeface="Times New Roman" panose="02020603050405020304" pitchFamily="18" charset="0"/>
              </a:rPr>
              <a:t>Le nom du kata doit être donné à la table d’arbitrage où la personne doit évoluer). </a:t>
            </a:r>
          </a:p>
          <a:p>
            <a:pPr marL="8890" marR="386715">
              <a:lnSpc>
                <a:spcPct val="107000"/>
              </a:lnSpc>
              <a:spcAft>
                <a:spcPts val="800"/>
              </a:spcAft>
            </a:pPr>
            <a:r>
              <a:rPr lang="fr-FR" sz="2400" b="1" dirty="0">
                <a:effectLst/>
                <a:latin typeface="Calibri" panose="020F0502020204030204" pitchFamily="34" charset="0"/>
                <a:ea typeface="Calibri" panose="020F0502020204030204" pitchFamily="34" charset="0"/>
                <a:cs typeface="Times New Roman" panose="02020603050405020304" pitchFamily="18" charset="0"/>
              </a:rPr>
              <a:t>Au 6</a:t>
            </a:r>
            <a:r>
              <a:rPr lang="fr-FR" sz="2400" b="1" baseline="30000" dirty="0">
                <a:effectLst/>
                <a:latin typeface="Calibri" panose="020F0502020204030204" pitchFamily="34" charset="0"/>
                <a:ea typeface="Calibri" panose="020F0502020204030204" pitchFamily="34" charset="0"/>
                <a:cs typeface="Times New Roman" panose="02020603050405020304" pitchFamily="18" charset="0"/>
              </a:rPr>
              <a:t>ème </a:t>
            </a:r>
            <a:r>
              <a:rPr lang="fr-FR" sz="2400" b="1" dirty="0">
                <a:effectLst/>
                <a:latin typeface="Calibri" panose="020F0502020204030204" pitchFamily="34" charset="0"/>
                <a:ea typeface="Calibri" panose="020F0502020204030204" pitchFamily="34" charset="0"/>
                <a:cs typeface="Times New Roman" panose="02020603050405020304" pitchFamily="18" charset="0"/>
              </a:rPr>
              <a:t>tour, </a:t>
            </a:r>
            <a:r>
              <a:rPr lang="fr-FR" sz="2400" dirty="0">
                <a:effectLst/>
                <a:latin typeface="Calibri" panose="020F0502020204030204" pitchFamily="34" charset="0"/>
                <a:ea typeface="Calibri" panose="020F0502020204030204" pitchFamily="34" charset="0"/>
                <a:cs typeface="Times New Roman" panose="02020603050405020304" pitchFamily="18" charset="0"/>
              </a:rPr>
              <a:t>l’athlète a la possibilité de présenter un kata déjà exécuté lors des 5 premiers tours.</a:t>
            </a:r>
            <a:r>
              <a:rPr lang="fr-FR" sz="2400" b="1" baseline="30000" dirty="0">
                <a:effectLst/>
                <a:latin typeface="Calibri" panose="020F0502020204030204" pitchFamily="34" charset="0"/>
                <a:ea typeface="Calibri" panose="020F0502020204030204" pitchFamily="34" charset="0"/>
                <a:cs typeface="Times New Roman" panose="02020603050405020304" pitchFamily="18" charset="0"/>
              </a:rPr>
              <a:t>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pPr marL="8890" marR="781685">
              <a:lnSpc>
                <a:spcPct val="107000"/>
              </a:lnSpc>
              <a:spcAft>
                <a:spcPts val="800"/>
              </a:spcAft>
            </a:pPr>
            <a:r>
              <a:rPr lang="fr-FR" sz="2400" b="1" dirty="0">
                <a:effectLst/>
                <a:latin typeface="Calibri" panose="020F0502020204030204" pitchFamily="34" charset="0"/>
                <a:ea typeface="Calibri" panose="020F0502020204030204" pitchFamily="34" charset="0"/>
                <a:cs typeface="Times New Roman" panose="02020603050405020304" pitchFamily="18" charset="0"/>
              </a:rPr>
              <a:t>Le cas échéant, au 7</a:t>
            </a:r>
            <a:r>
              <a:rPr lang="fr-FR" sz="2400" b="1" baseline="30000" dirty="0">
                <a:effectLst/>
                <a:latin typeface="Calibri" panose="020F0502020204030204" pitchFamily="34" charset="0"/>
                <a:ea typeface="Calibri" panose="020F0502020204030204" pitchFamily="34" charset="0"/>
                <a:cs typeface="Times New Roman" panose="02020603050405020304" pitchFamily="18" charset="0"/>
              </a:rPr>
              <a:t>ème</a:t>
            </a:r>
            <a:r>
              <a:rPr lang="fr-FR" sz="2400" b="1" dirty="0">
                <a:effectLst/>
                <a:latin typeface="Calibri" panose="020F0502020204030204" pitchFamily="34" charset="0"/>
                <a:ea typeface="Calibri" panose="020F0502020204030204" pitchFamily="34" charset="0"/>
                <a:cs typeface="Times New Roman" panose="02020603050405020304" pitchFamily="18" charset="0"/>
              </a:rPr>
              <a:t> tour, l’athlète</a:t>
            </a:r>
            <a:r>
              <a:rPr lang="fr-FR" sz="2400" dirty="0">
                <a:effectLst/>
                <a:latin typeface="Calibri" panose="020F0502020204030204" pitchFamily="34" charset="0"/>
                <a:ea typeface="Calibri" panose="020F0502020204030204" pitchFamily="34" charset="0"/>
                <a:cs typeface="Times New Roman" panose="02020603050405020304" pitchFamily="18" charset="0"/>
              </a:rPr>
              <a:t> a la possibilité de présenter un kata déjà exécuté lors des 6 premiers tours. (</a:t>
            </a:r>
            <a:r>
              <a:rPr lang="fr-FR"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En revanche, le même kata ne peut pas être représenté 2 fois). </a:t>
            </a:r>
          </a:p>
          <a:p>
            <a:pPr marL="12065">
              <a:lnSpc>
                <a:spcPct val="106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3" name="Picture 4" descr="Comité Départemental de l'Ain de Karaté et Disciplines Associées -">
            <a:extLst>
              <a:ext uri="{FF2B5EF4-FFF2-40B4-BE49-F238E27FC236}">
                <a16:creationId xmlns:a16="http://schemas.microsoft.com/office/drawing/2014/main" xmlns="" id="{0C6C7CC6-A258-DC56-729B-4790B6A1EA6E}"/>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028237" y="365124"/>
            <a:ext cx="1325563" cy="13255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86883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C985101-2F61-ED74-CB6A-E2417417F38D}"/>
              </a:ext>
            </a:extLst>
          </p:cNvPr>
          <p:cNvSpPr>
            <a:spLocks noGrp="1"/>
          </p:cNvSpPr>
          <p:nvPr>
            <p:ph type="title"/>
          </p:nvPr>
        </p:nvSpPr>
        <p:spPr/>
        <p:txBody>
          <a:bodyPr/>
          <a:lstStyle/>
          <a:p>
            <a:r>
              <a:rPr lang="fr-FR" sz="4400" b="0" dirty="0">
                <a:solidFill>
                  <a:srgbClr val="1423A0"/>
                </a:solidFill>
                <a:effectLst/>
                <a:latin typeface="Calibri" panose="020F0502020204030204" pitchFamily="34" charset="0"/>
                <a:ea typeface="Calibri" panose="020F0502020204030204" pitchFamily="34" charset="0"/>
                <a:cs typeface="Calibri" panose="020F0502020204030204" pitchFamily="34" charset="0"/>
              </a:rPr>
              <a:t>ORGANISATION DE LA COMPETITION</a:t>
            </a:r>
            <a:endParaRPr lang="fr-FR" dirty="0"/>
          </a:p>
        </p:txBody>
      </p:sp>
      <p:pic>
        <p:nvPicPr>
          <p:cNvPr id="5" name="Image 4">
            <a:extLst>
              <a:ext uri="{FF2B5EF4-FFF2-40B4-BE49-F238E27FC236}">
                <a16:creationId xmlns:a16="http://schemas.microsoft.com/office/drawing/2014/main" xmlns="" id="{3AFF5D22-0ED2-F039-DAFD-10279050E0CE}"/>
              </a:ext>
            </a:extLst>
          </p:cNvPr>
          <p:cNvPicPr>
            <a:picLocks noChangeAspect="1"/>
          </p:cNvPicPr>
          <p:nvPr/>
        </p:nvPicPr>
        <p:blipFill>
          <a:blip r:embed="rId2" cstate="print"/>
          <a:stretch>
            <a:fillRect/>
          </a:stretch>
        </p:blipFill>
        <p:spPr>
          <a:xfrm>
            <a:off x="570524" y="2178106"/>
            <a:ext cx="11050952" cy="3765494"/>
          </a:xfrm>
          <a:prstGeom prst="rect">
            <a:avLst/>
          </a:prstGeom>
        </p:spPr>
      </p:pic>
      <p:pic>
        <p:nvPicPr>
          <p:cNvPr id="4" name="Picture 4" descr="Comité Départemental de l'Ain de Karaté et Disciplines Associées -">
            <a:extLst>
              <a:ext uri="{FF2B5EF4-FFF2-40B4-BE49-F238E27FC236}">
                <a16:creationId xmlns:a16="http://schemas.microsoft.com/office/drawing/2014/main" xmlns="" id="{076FA09A-49CC-1EBA-CD33-B535B6D0EEAF}"/>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538618" y="365124"/>
            <a:ext cx="1325563" cy="13255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825321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CF2969C-9389-B7D9-E6E8-45A8344EB068}"/>
              </a:ext>
            </a:extLst>
          </p:cNvPr>
          <p:cNvSpPr>
            <a:spLocks noGrp="1"/>
          </p:cNvSpPr>
          <p:nvPr>
            <p:ph type="title"/>
          </p:nvPr>
        </p:nvSpPr>
        <p:spPr/>
        <p:txBody>
          <a:bodyPr/>
          <a:lstStyle/>
          <a:p>
            <a:r>
              <a:rPr lang="fr-FR" sz="3600" b="1" dirty="0"/>
              <a:t>Nouveautés</a:t>
            </a:r>
            <a:r>
              <a:rPr lang="fr-FR" dirty="0"/>
              <a:t> </a:t>
            </a:r>
          </a:p>
        </p:txBody>
      </p:sp>
      <p:pic>
        <p:nvPicPr>
          <p:cNvPr id="3" name="Image 2" descr="Une image contenant texte, capture d’écran, Police&#10;&#10;Description générée automatiquement">
            <a:extLst>
              <a:ext uri="{FF2B5EF4-FFF2-40B4-BE49-F238E27FC236}">
                <a16:creationId xmlns:a16="http://schemas.microsoft.com/office/drawing/2014/main" xmlns="" id="{0C36E523-8AE9-1C91-7F52-779907AA3D43}"/>
              </a:ext>
            </a:extLst>
          </p:cNvPr>
          <p:cNvPicPr>
            <a:picLocks noChangeAspect="1"/>
          </p:cNvPicPr>
          <p:nvPr/>
        </p:nvPicPr>
        <p:blipFill>
          <a:blip r:embed="rId2" cstate="print"/>
          <a:stretch>
            <a:fillRect/>
          </a:stretch>
        </p:blipFill>
        <p:spPr>
          <a:xfrm>
            <a:off x="1684009" y="1354092"/>
            <a:ext cx="8531058" cy="5503908"/>
          </a:xfrm>
          <a:prstGeom prst="rect">
            <a:avLst/>
          </a:prstGeom>
        </p:spPr>
      </p:pic>
      <p:pic>
        <p:nvPicPr>
          <p:cNvPr id="4" name="Picture 4" descr="Comité Départemental de l'Ain de Karaté et Disciplines Associées -">
            <a:extLst>
              <a:ext uri="{FF2B5EF4-FFF2-40B4-BE49-F238E27FC236}">
                <a16:creationId xmlns:a16="http://schemas.microsoft.com/office/drawing/2014/main" xmlns="" id="{D7CF86E0-ADD1-B9E2-2098-0C762F8CE18A}"/>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832037" y="208755"/>
            <a:ext cx="1325563" cy="13255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03013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965DAF4-2137-EFA2-19D0-68533980699C}"/>
              </a:ext>
            </a:extLst>
          </p:cNvPr>
          <p:cNvSpPr>
            <a:spLocks noGrp="1"/>
          </p:cNvSpPr>
          <p:nvPr>
            <p:ph type="title"/>
          </p:nvPr>
        </p:nvSpPr>
        <p:spPr/>
        <p:txBody>
          <a:bodyPr/>
          <a:lstStyle/>
          <a:p>
            <a:pPr algn="ctr"/>
            <a:r>
              <a:rPr lang="fr-FR" sz="3600" b="0" dirty="0">
                <a:solidFill>
                  <a:srgbClr val="1423A0"/>
                </a:solidFill>
                <a:effectLst/>
                <a:latin typeface="Calibri" panose="020F0502020204030204" pitchFamily="34" charset="0"/>
                <a:ea typeface="Calibri" panose="020F0502020204030204" pitchFamily="34" charset="0"/>
                <a:cs typeface="Calibri" panose="020F0502020204030204" pitchFamily="34" charset="0"/>
              </a:rPr>
              <a:t>CRITÈRES DE JUGEMENT </a:t>
            </a:r>
            <a:r>
              <a:rPr lang="fr-FR" sz="1800" b="1" dirty="0">
                <a:solidFill>
                  <a:srgbClr val="1423A0"/>
                </a:solidFill>
                <a:effectLst/>
                <a:latin typeface="Calibri" panose="020F0502020204030204" pitchFamily="34" charset="0"/>
                <a:ea typeface="Calibri" panose="020F0502020204030204" pitchFamily="34" charset="0"/>
                <a:cs typeface="Calibri" panose="020F0502020204030204" pitchFamily="34" charset="0"/>
              </a:rPr>
              <a:t/>
            </a:r>
            <a:br>
              <a:rPr lang="fr-FR" sz="1800" b="1" dirty="0">
                <a:solidFill>
                  <a:srgbClr val="1423A0"/>
                </a:solidFill>
                <a:effectLst/>
                <a:latin typeface="Calibri" panose="020F0502020204030204" pitchFamily="34" charset="0"/>
                <a:ea typeface="Calibri" panose="020F0502020204030204" pitchFamily="34" charset="0"/>
                <a:cs typeface="Calibri" panose="020F0502020204030204" pitchFamily="34" charset="0"/>
              </a:rPr>
            </a:br>
            <a:endParaRPr lang="fr-FR" dirty="0"/>
          </a:p>
        </p:txBody>
      </p:sp>
      <p:sp>
        <p:nvSpPr>
          <p:cNvPr id="4" name="ZoneTexte 3">
            <a:extLst>
              <a:ext uri="{FF2B5EF4-FFF2-40B4-BE49-F238E27FC236}">
                <a16:creationId xmlns:a16="http://schemas.microsoft.com/office/drawing/2014/main" xmlns="" id="{489027DA-F909-9EAB-5A2A-5DFAC0439325}"/>
              </a:ext>
            </a:extLst>
          </p:cNvPr>
          <p:cNvSpPr txBox="1"/>
          <p:nvPr/>
        </p:nvSpPr>
        <p:spPr>
          <a:xfrm>
            <a:off x="1518191" y="1174100"/>
            <a:ext cx="7564582" cy="5543569"/>
          </a:xfrm>
          <a:prstGeom prst="rect">
            <a:avLst/>
          </a:prstGeom>
          <a:noFill/>
        </p:spPr>
        <p:txBody>
          <a:bodyPr wrap="square">
            <a:spAutoFit/>
          </a:bodyPr>
          <a:lstStyle/>
          <a:p>
            <a:pPr marL="8890" marR="1905">
              <a:lnSpc>
                <a:spcPct val="107000"/>
              </a:lnSpc>
              <a:spcAft>
                <a:spcPts val="800"/>
              </a:spcAft>
            </a:pPr>
            <a:r>
              <a:rPr lang="fr-FR" sz="3200" dirty="0">
                <a:effectLst/>
                <a:latin typeface="Calibri" panose="020F0502020204030204" pitchFamily="34" charset="0"/>
                <a:ea typeface="Calibri" panose="020F0502020204030204" pitchFamily="34" charset="0"/>
                <a:cs typeface="Times New Roman" panose="02020603050405020304" pitchFamily="18" charset="0"/>
              </a:rPr>
              <a:t> Le KATA n’est pas une danse ni une représentation théâtrale. Il doit garder les valeurs et les principes traditionnels du karaté.</a:t>
            </a:r>
          </a:p>
          <a:p>
            <a:pPr marL="8890" marR="1905">
              <a:lnSpc>
                <a:spcPct val="107000"/>
              </a:lnSpc>
              <a:spcAft>
                <a:spcPts val="800"/>
              </a:spcAft>
            </a:pPr>
            <a:r>
              <a:rPr lang="fr-FR" sz="3200" dirty="0">
                <a:effectLst/>
                <a:latin typeface="Calibri" panose="020F0502020204030204" pitchFamily="34" charset="0"/>
                <a:ea typeface="Calibri" panose="020F0502020204030204" pitchFamily="34" charset="0"/>
                <a:cs typeface="Times New Roman" panose="02020603050405020304" pitchFamily="18" charset="0"/>
              </a:rPr>
              <a:t> Il doit être réaliste et proche du combat en faisant preuve de concentration, de puissance et d’impact potentiel dans les techniques.</a:t>
            </a:r>
          </a:p>
          <a:p>
            <a:pPr marL="8890" marR="1905">
              <a:lnSpc>
                <a:spcPct val="107000"/>
              </a:lnSpc>
              <a:spcAft>
                <a:spcPts val="800"/>
              </a:spcAft>
            </a:pPr>
            <a:r>
              <a:rPr lang="fr-FR" sz="3200" dirty="0">
                <a:effectLst/>
                <a:latin typeface="Calibri" panose="020F0502020204030204" pitchFamily="34" charset="0"/>
                <a:ea typeface="Calibri" panose="020F0502020204030204" pitchFamily="34" charset="0"/>
                <a:cs typeface="Times New Roman" panose="02020603050405020304" pitchFamily="18" charset="0"/>
              </a:rPr>
              <a:t> Il doit montrer puissance, ainsi que vitesse, rythme et équilibre. </a:t>
            </a:r>
          </a:p>
        </p:txBody>
      </p:sp>
      <p:pic>
        <p:nvPicPr>
          <p:cNvPr id="3" name="Picture 4" descr="Comité Départemental de l'Ain de Karaté et Disciplines Associées -">
            <a:extLst>
              <a:ext uri="{FF2B5EF4-FFF2-40B4-BE49-F238E27FC236}">
                <a16:creationId xmlns:a16="http://schemas.microsoft.com/office/drawing/2014/main" xmlns="" id="{6CBB7B29-1426-25F6-DED4-7D52A8CA7EDE}"/>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762764" y="250319"/>
            <a:ext cx="1325563" cy="13255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05487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2B0CC7C-D868-CB6C-79D5-50E3B1ECC97E}"/>
              </a:ext>
            </a:extLst>
          </p:cNvPr>
          <p:cNvSpPr>
            <a:spLocks noGrp="1"/>
          </p:cNvSpPr>
          <p:nvPr>
            <p:ph type="title"/>
          </p:nvPr>
        </p:nvSpPr>
        <p:spPr/>
        <p:txBody>
          <a:bodyPr>
            <a:normAutofit/>
          </a:bodyPr>
          <a:lstStyle/>
          <a:p>
            <a:r>
              <a:rPr lang="fr-FR" sz="3600" b="0" dirty="0">
                <a:solidFill>
                  <a:srgbClr val="1423A0"/>
                </a:solidFill>
                <a:effectLst/>
                <a:latin typeface="Calibri" panose="020F0502020204030204" pitchFamily="34" charset="0"/>
                <a:ea typeface="Calibri" panose="020F0502020204030204" pitchFamily="34" charset="0"/>
                <a:cs typeface="Calibri" panose="020F0502020204030204" pitchFamily="34" charset="0"/>
              </a:rPr>
              <a:t>CRITÈRES DE JUGEMENT</a:t>
            </a:r>
            <a:endParaRPr lang="fr-FR" sz="3600" dirty="0"/>
          </a:p>
        </p:txBody>
      </p:sp>
      <p:sp>
        <p:nvSpPr>
          <p:cNvPr id="4" name="ZoneTexte 3">
            <a:extLst>
              <a:ext uri="{FF2B5EF4-FFF2-40B4-BE49-F238E27FC236}">
                <a16:creationId xmlns:a16="http://schemas.microsoft.com/office/drawing/2014/main" xmlns="" id="{93334839-B01F-35E7-ADCB-8050CE7BD957}"/>
              </a:ext>
            </a:extLst>
          </p:cNvPr>
          <p:cNvSpPr txBox="1"/>
          <p:nvPr/>
        </p:nvSpPr>
        <p:spPr>
          <a:xfrm>
            <a:off x="581891" y="1690688"/>
            <a:ext cx="10917382" cy="4707827"/>
          </a:xfrm>
          <a:prstGeom prst="rect">
            <a:avLst/>
          </a:prstGeom>
          <a:noFill/>
        </p:spPr>
        <p:txBody>
          <a:bodyPr wrap="square">
            <a:spAutoFit/>
          </a:bodyPr>
          <a:lstStyle/>
          <a:p>
            <a:pPr marL="8890">
              <a:lnSpc>
                <a:spcPct val="107000"/>
              </a:lnSpc>
              <a:spcAft>
                <a:spcPts val="800"/>
              </a:spcAft>
            </a:pPr>
            <a:r>
              <a:rPr lang="fr-FR" sz="2800" dirty="0">
                <a:effectLst/>
                <a:latin typeface="Calibri" panose="020F0502020204030204" pitchFamily="34" charset="0"/>
                <a:ea typeface="Calibri" panose="020F0502020204030204" pitchFamily="34" charset="0"/>
                <a:cs typeface="Times New Roman" panose="02020603050405020304" pitchFamily="18" charset="0"/>
              </a:rPr>
              <a:t> </a:t>
            </a:r>
            <a:r>
              <a:rPr lang="fr-FR" sz="2800" b="1" dirty="0">
                <a:effectLst/>
                <a:latin typeface="Calibri" panose="020F0502020204030204" pitchFamily="34" charset="0"/>
                <a:ea typeface="Calibri" panose="020F0502020204030204" pitchFamily="34" charset="0"/>
                <a:cs typeface="Times New Roman" panose="02020603050405020304" pitchFamily="18" charset="0"/>
              </a:rPr>
              <a:t>Pour l’évaluation de l’exécution d’un KATA par un compétiteur ou par une équipe, les juges tiendront compte de deux critères principaux: </a:t>
            </a:r>
          </a:p>
          <a:p>
            <a:pPr marL="342900" marR="386715" lvl="0" indent="-342900" algn="ctr" fontAlgn="base">
              <a:lnSpc>
                <a:spcPct val="101000"/>
              </a:lnSpc>
              <a:spcAft>
                <a:spcPts val="150"/>
              </a:spcAft>
              <a:buClr>
                <a:srgbClr val="000000"/>
              </a:buClr>
              <a:buSzPts val="1100"/>
              <a:buFont typeface="Symbol" panose="05050102010706020507" pitchFamily="18" charset="2"/>
              <a:buChar char="-"/>
            </a:pPr>
            <a:r>
              <a:rPr lang="fr-FR" sz="2800" b="1" u="none" strike="noStrike" dirty="0">
                <a:solidFill>
                  <a:srgbClr val="FF0000"/>
                </a:solidFill>
                <a:effectLst/>
                <a:uFill>
                  <a:solidFill>
                    <a:srgbClr val="000000"/>
                  </a:solidFill>
                </a:uFill>
                <a:latin typeface="Corbel" panose="020B0503020204020204" pitchFamily="34" charset="0"/>
                <a:ea typeface="Corbel" panose="020B0503020204020204" pitchFamily="34" charset="0"/>
                <a:cs typeface="Corbel" panose="020B0503020204020204" pitchFamily="34" charset="0"/>
              </a:rPr>
              <a:t>Exécution technique  -</a:t>
            </a:r>
            <a:r>
              <a:rPr lang="fr-FR" sz="2800" b="1" u="none" strike="noStrike" dirty="0">
                <a:solidFill>
                  <a:srgbClr val="FF0000"/>
                </a:solidFill>
                <a:effectLst/>
                <a:uFill>
                  <a:solidFill>
                    <a:srgbClr val="000000"/>
                  </a:solidFill>
                </a:uFill>
                <a:latin typeface="Arial" panose="020B0604020202020204" pitchFamily="34" charset="0"/>
                <a:ea typeface="Arial" panose="020B0604020202020204" pitchFamily="34" charset="0"/>
                <a:cs typeface="Corbel" panose="020B0503020204020204" pitchFamily="34" charset="0"/>
              </a:rPr>
              <a:t> 	</a:t>
            </a:r>
            <a:r>
              <a:rPr lang="fr-FR" sz="2800" b="1" u="none" strike="noStrike" dirty="0">
                <a:solidFill>
                  <a:srgbClr val="FF0000"/>
                </a:solidFill>
                <a:effectLst/>
                <a:uFill>
                  <a:solidFill>
                    <a:srgbClr val="000000"/>
                  </a:solidFill>
                </a:uFill>
                <a:latin typeface="Corbel" panose="020B0503020204020204" pitchFamily="34" charset="0"/>
                <a:ea typeface="Corbel" panose="020B0503020204020204" pitchFamily="34" charset="0"/>
                <a:cs typeface="Corbel" panose="020B0503020204020204" pitchFamily="34" charset="0"/>
              </a:rPr>
              <a:t>Exécution sportive </a:t>
            </a:r>
          </a:p>
          <a:p>
            <a:pPr>
              <a:lnSpc>
                <a:spcPct val="106000"/>
              </a:lnSpc>
              <a:spcAft>
                <a:spcPts val="80"/>
              </a:spcAft>
            </a:pPr>
            <a:r>
              <a:rPr lang="fr-FR" sz="2800" dirty="0">
                <a:effectLst/>
                <a:latin typeface="Calibri" panose="020F0502020204030204" pitchFamily="34" charset="0"/>
                <a:ea typeface="Calibri" panose="020F0502020204030204" pitchFamily="34" charset="0"/>
                <a:cs typeface="Times New Roman" panose="02020603050405020304" pitchFamily="18" charset="0"/>
              </a:rPr>
              <a:t> </a:t>
            </a:r>
          </a:p>
          <a:p>
            <a:pPr lvl="1" algn="just" fontAlgn="base">
              <a:lnSpc>
                <a:spcPct val="101000"/>
              </a:lnSpc>
              <a:spcAft>
                <a:spcPts val="135"/>
              </a:spcAft>
              <a:buClr>
                <a:srgbClr val="000000"/>
              </a:buClr>
              <a:buSzPts val="1100"/>
            </a:pPr>
            <a:r>
              <a:rPr lang="fr-FR" sz="2800" u="none" strike="noStrike"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Ces deux critères auront la même importance au moment d’évaluer l’exécution </a:t>
            </a:r>
          </a:p>
          <a:p>
            <a:pPr>
              <a:lnSpc>
                <a:spcPct val="106000"/>
              </a:lnSpc>
              <a:spcAft>
                <a:spcPts val="55"/>
              </a:spcAft>
            </a:pPr>
            <a:r>
              <a:rPr lang="fr-FR" sz="2800" dirty="0">
                <a:effectLst/>
                <a:latin typeface="Calibri" panose="020F0502020204030204" pitchFamily="34" charset="0"/>
                <a:ea typeface="Calibri" panose="020F0502020204030204" pitchFamily="34" charset="0"/>
                <a:cs typeface="Times New Roman" panose="02020603050405020304" pitchFamily="18" charset="0"/>
              </a:rPr>
              <a:t> </a:t>
            </a:r>
          </a:p>
          <a:p>
            <a:pPr lvl="1" algn="just" fontAlgn="base">
              <a:lnSpc>
                <a:spcPct val="101000"/>
              </a:lnSpc>
              <a:spcAft>
                <a:spcPts val="15"/>
              </a:spcAft>
              <a:buClr>
                <a:srgbClr val="000000"/>
              </a:buClr>
              <a:buSzPts val="1100"/>
            </a:pPr>
            <a:r>
              <a:rPr lang="fr-FR" sz="2800" u="none" strike="noStrike"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L’exécution est évaluée depuis le salut au début du KATA jusqu’au salut à la fin du KATA. </a:t>
            </a:r>
          </a:p>
          <a:p>
            <a:pPr>
              <a:lnSpc>
                <a:spcPct val="106000"/>
              </a:lnSpc>
              <a:spcAft>
                <a:spcPts val="80"/>
              </a:spcAft>
            </a:pPr>
            <a:r>
              <a:rPr lang="fr-FR" sz="2800" dirty="0">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3" name="Picture 4" descr="Comité Départemental de l'Ain de Karaté et Disciplines Associées -">
            <a:extLst>
              <a:ext uri="{FF2B5EF4-FFF2-40B4-BE49-F238E27FC236}">
                <a16:creationId xmlns:a16="http://schemas.microsoft.com/office/drawing/2014/main" xmlns="" id="{6F3E40BC-0614-57E2-2167-DB2236EC61F8}"/>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776618" y="365125"/>
            <a:ext cx="1325563" cy="13255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24297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fade">
                                      <p:cBhvr>
                                        <p:cTn id="11" dur="1000"/>
                                        <p:tgtEl>
                                          <p:spTgt spid="4">
                                            <p:txEl>
                                              <p:pRg st="1" end="1"/>
                                            </p:txEl>
                                          </p:spTgt>
                                        </p:tgtEl>
                                      </p:cBhvr>
                                    </p:animEffect>
                                    <p:anim calcmode="lin" valueType="num">
                                      <p:cBhvr>
                                        <p:cTn id="1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5CF4A59-1B8B-1DEB-C618-406B868EBB11}"/>
              </a:ext>
            </a:extLst>
          </p:cNvPr>
          <p:cNvSpPr>
            <a:spLocks noGrp="1"/>
          </p:cNvSpPr>
          <p:nvPr>
            <p:ph type="title"/>
          </p:nvPr>
        </p:nvSpPr>
        <p:spPr/>
        <p:txBody>
          <a:bodyPr>
            <a:normAutofit/>
          </a:bodyPr>
          <a:lstStyle/>
          <a:p>
            <a:r>
              <a:rPr lang="fr-FR" sz="3600" b="0" dirty="0">
                <a:solidFill>
                  <a:srgbClr val="1423A0"/>
                </a:solidFill>
                <a:effectLst/>
                <a:latin typeface="Calibri" panose="020F0502020204030204" pitchFamily="34" charset="0"/>
                <a:ea typeface="Calibri" panose="020F0502020204030204" pitchFamily="34" charset="0"/>
                <a:cs typeface="Calibri" panose="020F0502020204030204" pitchFamily="34" charset="0"/>
              </a:rPr>
              <a:t>CRITÈRES DE JUGEMENT</a:t>
            </a:r>
            <a:endParaRPr lang="fr-FR" sz="3600" dirty="0"/>
          </a:p>
        </p:txBody>
      </p:sp>
      <p:sp>
        <p:nvSpPr>
          <p:cNvPr id="4" name="ZoneTexte 3">
            <a:extLst>
              <a:ext uri="{FF2B5EF4-FFF2-40B4-BE49-F238E27FC236}">
                <a16:creationId xmlns:a16="http://schemas.microsoft.com/office/drawing/2014/main" xmlns="" id="{CBFF475A-B6A1-98EA-946D-263266B1DB1E}"/>
              </a:ext>
            </a:extLst>
          </p:cNvPr>
          <p:cNvSpPr txBox="1"/>
          <p:nvPr/>
        </p:nvSpPr>
        <p:spPr>
          <a:xfrm>
            <a:off x="457199" y="1848756"/>
            <a:ext cx="11042073" cy="3893823"/>
          </a:xfrm>
          <a:prstGeom prst="rect">
            <a:avLst/>
          </a:prstGeom>
          <a:noFill/>
        </p:spPr>
        <p:txBody>
          <a:bodyPr wrap="square">
            <a:spAutoFit/>
          </a:bodyPr>
          <a:lstStyle/>
          <a:p>
            <a:pPr lvl="1" algn="just" fontAlgn="base">
              <a:lnSpc>
                <a:spcPct val="101000"/>
              </a:lnSpc>
              <a:spcAft>
                <a:spcPts val="15"/>
              </a:spcAft>
              <a:buClr>
                <a:srgbClr val="000000"/>
              </a:buClr>
              <a:buSzPts val="1100"/>
            </a:pPr>
            <a:r>
              <a:rPr lang="fr-FR" sz="2800" u="none" strike="noStrike"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L’exécution doit être sans aides extérieures. </a:t>
            </a:r>
          </a:p>
          <a:p>
            <a:pPr marL="8890">
              <a:lnSpc>
                <a:spcPct val="107000"/>
              </a:lnSpc>
              <a:spcAft>
                <a:spcPts val="800"/>
              </a:spcAft>
            </a:pPr>
            <a:r>
              <a:rPr lang="fr-FR" sz="2800" dirty="0">
                <a:effectLst/>
                <a:latin typeface="Calibri" panose="020F0502020204030204" pitchFamily="34" charset="0"/>
                <a:ea typeface="Calibri" panose="020F0502020204030204" pitchFamily="34" charset="0"/>
                <a:cs typeface="Times New Roman" panose="02020603050405020304" pitchFamily="18" charset="0"/>
              </a:rPr>
              <a:t>Sont notamment considérées comme des aides extérieures dont les juges tiendront compte pour prendre leurs décisions : </a:t>
            </a:r>
          </a:p>
          <a:p>
            <a:pPr marL="8890">
              <a:lnSpc>
                <a:spcPct val="107000"/>
              </a:lnSpc>
              <a:spcAft>
                <a:spcPts val="800"/>
              </a:spcAft>
            </a:pP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386715" lvl="0" indent="-342900" algn="just" fontAlgn="base">
              <a:lnSpc>
                <a:spcPct val="101000"/>
              </a:lnSpc>
              <a:spcAft>
                <a:spcPts val="165"/>
              </a:spcAft>
              <a:buClr>
                <a:srgbClr val="000000"/>
              </a:buClr>
              <a:buSzPts val="1100"/>
              <a:buFont typeface="Symbol" panose="05050102010706020507" pitchFamily="18" charset="2"/>
              <a:buChar char="-"/>
            </a:pPr>
            <a:r>
              <a:rPr lang="fr-FR" sz="2800" u="none" strike="noStrike" dirty="0">
                <a:effectLst/>
                <a:uFill>
                  <a:solidFill>
                    <a:srgbClr val="000000"/>
                  </a:solidFill>
                </a:uFill>
                <a:latin typeface="Corbel" panose="020B0503020204020204" pitchFamily="34" charset="0"/>
                <a:ea typeface="Corbel" panose="020B0503020204020204" pitchFamily="34" charset="0"/>
                <a:cs typeface="Corbel" panose="020B0503020204020204" pitchFamily="34" charset="0"/>
              </a:rPr>
              <a:t>Les appels pour commencer et arrêter l’exécution. </a:t>
            </a:r>
          </a:p>
          <a:p>
            <a:pPr marL="342900" marR="386715" lvl="0" indent="-342900" algn="just" fontAlgn="base">
              <a:lnSpc>
                <a:spcPct val="101000"/>
              </a:lnSpc>
              <a:spcAft>
                <a:spcPts val="160"/>
              </a:spcAft>
              <a:buClr>
                <a:srgbClr val="000000"/>
              </a:buClr>
              <a:buSzPts val="1100"/>
              <a:buFont typeface="Symbol" panose="05050102010706020507" pitchFamily="18" charset="2"/>
              <a:buChar char="-"/>
            </a:pPr>
            <a:r>
              <a:rPr lang="fr-FR" sz="2800" u="none" strike="noStrike" dirty="0">
                <a:effectLst/>
                <a:uFill>
                  <a:solidFill>
                    <a:srgbClr val="000000"/>
                  </a:solidFill>
                </a:uFill>
                <a:latin typeface="Corbel" panose="020B0503020204020204" pitchFamily="34" charset="0"/>
                <a:ea typeface="Corbel" panose="020B0503020204020204" pitchFamily="34" charset="0"/>
                <a:cs typeface="Corbel" panose="020B0503020204020204" pitchFamily="34" charset="0"/>
              </a:rPr>
              <a:t>Les coups de pieds donnés au sol. </a:t>
            </a:r>
          </a:p>
          <a:p>
            <a:pPr marL="342900" marR="386715" lvl="0" indent="-342900" algn="just" fontAlgn="base">
              <a:lnSpc>
                <a:spcPct val="101000"/>
              </a:lnSpc>
              <a:spcAft>
                <a:spcPts val="140"/>
              </a:spcAft>
              <a:buClr>
                <a:srgbClr val="000000"/>
              </a:buClr>
              <a:buSzPts val="1100"/>
              <a:buFont typeface="Symbol" panose="05050102010706020507" pitchFamily="18" charset="2"/>
              <a:buChar char="-"/>
            </a:pPr>
            <a:r>
              <a:rPr lang="fr-FR" sz="2800" u="none" strike="noStrike" dirty="0">
                <a:effectLst/>
                <a:uFill>
                  <a:solidFill>
                    <a:srgbClr val="000000"/>
                  </a:solidFill>
                </a:uFill>
                <a:latin typeface="Corbel" panose="020B0503020204020204" pitchFamily="34" charset="0"/>
                <a:ea typeface="Corbel" panose="020B0503020204020204" pitchFamily="34" charset="0"/>
                <a:cs typeface="Corbel" panose="020B0503020204020204" pitchFamily="34" charset="0"/>
              </a:rPr>
              <a:t>Les coups donnés sur la poitrine, les bras ou le KARATE-GI.  -</a:t>
            </a:r>
            <a:r>
              <a:rPr lang="fr-FR" sz="2800" u="none" strike="noStrike" dirty="0">
                <a:effectLst/>
                <a:uFill>
                  <a:solidFill>
                    <a:srgbClr val="000000"/>
                  </a:solidFill>
                </a:uFill>
                <a:latin typeface="Arial" panose="020B0604020202020204" pitchFamily="34" charset="0"/>
                <a:ea typeface="Arial" panose="020B0604020202020204" pitchFamily="34" charset="0"/>
                <a:cs typeface="Corbel" panose="020B0503020204020204" pitchFamily="34" charset="0"/>
              </a:rPr>
              <a:t> </a:t>
            </a:r>
            <a:r>
              <a:rPr lang="fr-FR" sz="2800" u="none" strike="noStrike" dirty="0">
                <a:effectLst/>
                <a:uFill>
                  <a:solidFill>
                    <a:srgbClr val="000000"/>
                  </a:solidFill>
                </a:uFill>
                <a:latin typeface="Corbel" panose="020B0503020204020204" pitchFamily="34" charset="0"/>
                <a:ea typeface="Corbel" panose="020B0503020204020204" pitchFamily="34" charset="0"/>
                <a:cs typeface="Corbel" panose="020B0503020204020204" pitchFamily="34" charset="0"/>
              </a:rPr>
              <a:t>Les respirations inappropriées. </a:t>
            </a:r>
          </a:p>
        </p:txBody>
      </p:sp>
      <p:pic>
        <p:nvPicPr>
          <p:cNvPr id="3" name="Picture 4" descr="Comité Départemental de l'Ain de Karaté et Disciplines Associées -">
            <a:extLst>
              <a:ext uri="{FF2B5EF4-FFF2-40B4-BE49-F238E27FC236}">
                <a16:creationId xmlns:a16="http://schemas.microsoft.com/office/drawing/2014/main" xmlns="" id="{C6797C7C-BB78-AF05-44BC-DB3BA4E032E7}"/>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028237" y="207057"/>
            <a:ext cx="1325563" cy="13255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3842177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1196</Words>
  <Application>Microsoft Office PowerPoint</Application>
  <PresentationFormat>Personnalisé</PresentationFormat>
  <Paragraphs>146</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Thème Office</vt:lpstr>
      <vt:lpstr>Comité départemental de Karaté de L’Ain  Stage de juge Kata </vt:lpstr>
      <vt:lpstr>TENUE OFFICIELLE Arbitre, compétiteurs, coach. </vt:lpstr>
      <vt:lpstr>ORGANISATION DE LA COMPETITION    </vt:lpstr>
      <vt:lpstr>ORGANISATION DE LA COMPETITION</vt:lpstr>
      <vt:lpstr>ORGANISATION DE LA COMPETITION</vt:lpstr>
      <vt:lpstr>Nouveautés </vt:lpstr>
      <vt:lpstr>CRITÈRES DE JUGEMENT  </vt:lpstr>
      <vt:lpstr>CRITÈRES DE JUGEMENT</vt:lpstr>
      <vt:lpstr>CRITÈRES DE JUGEMENT</vt:lpstr>
      <vt:lpstr> </vt:lpstr>
      <vt:lpstr> </vt:lpstr>
      <vt:lpstr>Diapositive 12</vt:lpstr>
      <vt:lpstr>Diapositive 13</vt:lpstr>
      <vt:lpstr>Diapositive 14</vt:lpstr>
      <vt:lpstr>Diapositive 15</vt:lpstr>
      <vt:lpstr>Diapositive 16</vt:lpstr>
      <vt:lpstr>DISQUALIFICATIONS procédure</vt:lpstr>
      <vt:lpstr>LES FAUTES</vt:lpstr>
      <vt:lpstr>LES FAUTES</vt:lpstr>
      <vt:lpstr>REGLEMENT D'ARBITRAGE KARATE KATA ENFANTS ET JEUNES  </vt:lpstr>
      <vt:lpstr>REGLEMENT D'ARBITRAGE KARATE KATA ENFANTS ET JEUNES</vt:lpstr>
      <vt:lpstr>Merci pour votre attention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Comité départemental de Karaté de L’Ain Stage de juge Kata</dc:title>
  <dc:creator>CE ONET SERVICE</dc:creator>
  <cp:lastModifiedBy>Nicolas1</cp:lastModifiedBy>
  <cp:revision>6</cp:revision>
  <dcterms:created xsi:type="dcterms:W3CDTF">2024-12-11T10:58:32Z</dcterms:created>
  <dcterms:modified xsi:type="dcterms:W3CDTF">2024-12-19T14:48:47Z</dcterms:modified>
</cp:coreProperties>
</file>