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AC397-6C49-4241-9009-FD84B584E9ED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4ADE-8426-489E-BA33-C3FA84343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6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772E6-4722-44EA-BDC9-C872851C91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15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772E6-4722-44EA-BDC9-C872851C91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9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24B5-F41E-4012-92AB-175B0FB17653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7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BDEB-FD89-4C6E-9C71-9FE071077CA4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3296-CE89-49B0-809A-984A18E5E27C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56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005E-AD75-46CD-A4F7-549CB9715C50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66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88-ECD5-4D8B-8608-460D2A821FAC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9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52E6-8AE1-4CA1-8224-9ADCB6AC5218}" type="datetime1">
              <a:rPr lang="fr-FR" smtClean="0"/>
              <a:t>22/07/2024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63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F28F-EAF5-44EC-B04B-A37CD9C2E9FF}" type="datetime1">
              <a:rPr lang="fr-FR" smtClean="0"/>
              <a:t>22/07/2024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8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AF3-E338-4043-96EB-1CDD19EFB336}" type="datetime1">
              <a:rPr lang="fr-FR" smtClean="0"/>
              <a:t>22/07/2024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1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5E21-4C74-4E03-9109-DF769C7C57C7}" type="datetime1">
              <a:rPr lang="fr-FR" smtClean="0"/>
              <a:t>22/07/2024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99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B8E9-B35E-427D-8320-EE992E7CE0F3}" type="datetime1">
              <a:rPr lang="fr-FR" smtClean="0"/>
              <a:t>22/07/2024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87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57EE-C33C-4613-80F5-45D6F6275019}" type="datetime1">
              <a:rPr lang="fr-FR" smtClean="0"/>
              <a:t>22/07/2024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7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F4EF-AAC7-4483-B23A-F228CB9F4A28}" type="datetime1">
              <a:rPr lang="fr-FR" smtClean="0"/>
              <a:t>22/07/2024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85BE-3D5B-4871-BDB7-A601931D0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87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/>
          <p:nvPr/>
        </p:nvSpPr>
        <p:spPr>
          <a:xfrm>
            <a:off x="5433029" y="4559393"/>
            <a:ext cx="2201049" cy="1240415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ER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>
                <a:solidFill>
                  <a:schemeClr val="tx1"/>
                </a:solidFill>
                <a:latin typeface="Montserrat Medium" panose="00000600000000000000" pitchFamily="2" charset="0"/>
              </a:rPr>
              <a:t>Entraineurs régionaux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>
                <a:solidFill>
                  <a:schemeClr val="tx1"/>
                </a:solidFill>
                <a:latin typeface="Montserrat Medium" panose="00000600000000000000" pitchFamily="2" charset="0"/>
              </a:rPr>
              <a:t>Combat - Kata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2" y="904380"/>
            <a:ext cx="9143999" cy="1041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dirty="0">
              <a:latin typeface="Montserrat Light" panose="00000400000000000000" pitchFamily="2" charset="0"/>
              <a:cs typeface="Montserrat Light"/>
            </a:endParaRPr>
          </a:p>
          <a:p>
            <a:pPr lvl="2"/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pPr marL="228600" indent="-228600"/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pPr marL="228600" indent="-228600"/>
            <a:r>
              <a:rPr lang="fr-FR" sz="2000" dirty="0">
                <a:latin typeface="Montserrat Light" panose="00000400000000000000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r>
              <a:rPr lang="fr-FR" sz="2000" dirty="0">
                <a:latin typeface="Montserrat Light" panose="00000400000000000000" pitchFamily="2" charset="0"/>
                <a:cs typeface="Montserrat Light"/>
              </a:rPr>
              <a:t>  </a:t>
            </a: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pPr marL="342900" indent="-342900"/>
            <a:r>
              <a:rPr lang="fr-FR" sz="2000" dirty="0">
                <a:latin typeface="Montserrat Light" pitchFamily="2" charset="0"/>
                <a:cs typeface="Montserrat Light"/>
              </a:rPr>
              <a:t> </a:t>
            </a: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anose="00000400000000000000" pitchFamily="2" charset="0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514888" y="1156385"/>
            <a:ext cx="4430852" cy="2225287"/>
          </a:xfrm>
          <a:custGeom>
            <a:avLst/>
            <a:gdLst>
              <a:gd name="connsiteX0" fmla="*/ 0 w 2522792"/>
              <a:gd name="connsiteY0" fmla="*/ 695212 h 1390424"/>
              <a:gd name="connsiteX1" fmla="*/ 1261396 w 2522792"/>
              <a:gd name="connsiteY1" fmla="*/ 0 h 1390424"/>
              <a:gd name="connsiteX2" fmla="*/ 2522792 w 2522792"/>
              <a:gd name="connsiteY2" fmla="*/ 695212 h 1390424"/>
              <a:gd name="connsiteX3" fmla="*/ 1261396 w 2522792"/>
              <a:gd name="connsiteY3" fmla="*/ 1390424 h 1390424"/>
              <a:gd name="connsiteX4" fmla="*/ 0 w 2522792"/>
              <a:gd name="connsiteY4" fmla="*/ 695212 h 139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792" h="1390424">
                <a:moveTo>
                  <a:pt x="0" y="695212"/>
                </a:moveTo>
                <a:cubicBezTo>
                  <a:pt x="0" y="311257"/>
                  <a:pt x="564746" y="0"/>
                  <a:pt x="1261396" y="0"/>
                </a:cubicBezTo>
                <a:cubicBezTo>
                  <a:pt x="1958046" y="0"/>
                  <a:pt x="2522792" y="311257"/>
                  <a:pt x="2522792" y="695212"/>
                </a:cubicBezTo>
                <a:cubicBezTo>
                  <a:pt x="2522792" y="1079167"/>
                  <a:pt x="1958046" y="1390424"/>
                  <a:pt x="1261396" y="1390424"/>
                </a:cubicBezTo>
                <a:cubicBezTo>
                  <a:pt x="564746" y="1390424"/>
                  <a:pt x="0" y="1079167"/>
                  <a:pt x="0" y="695212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89774" tIns="223943" rIns="389774" bIns="223943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DTR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Directeur technique régional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969265" y="1156385"/>
            <a:ext cx="2245278" cy="9818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C3300"/>
                </a:solidFill>
                <a:latin typeface="Montserrat Medium" panose="00000600000000000000" pitchFamily="2" charset="0"/>
              </a:rPr>
              <a:t>CSDGE</a:t>
            </a:r>
          </a:p>
        </p:txBody>
      </p:sp>
      <p:sp>
        <p:nvSpPr>
          <p:cNvPr id="68" name="Forme libre 67"/>
          <p:cNvSpPr/>
          <p:nvPr/>
        </p:nvSpPr>
        <p:spPr>
          <a:xfrm>
            <a:off x="969264" y="4103673"/>
            <a:ext cx="2201049" cy="1217267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latin typeface="Montserrat Medium" panose="00000600000000000000" pitchFamily="2" charset="0"/>
              </a:rPr>
              <a:t>RRG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latin typeface="Montserrat Medium" panose="00000600000000000000" pitchFamily="2" charset="0"/>
              </a:rPr>
              <a:t> </a:t>
            </a:r>
            <a:r>
              <a:rPr lang="fr-FR" sz="1200" dirty="0">
                <a:latin typeface="Montserrat Medium" panose="00000600000000000000" pitchFamily="2" charset="0"/>
              </a:rPr>
              <a:t>Responsable régional des grades</a:t>
            </a:r>
          </a:p>
        </p:txBody>
      </p:sp>
      <p:sp>
        <p:nvSpPr>
          <p:cNvPr id="70" name="Forme libre 69"/>
          <p:cNvSpPr/>
          <p:nvPr/>
        </p:nvSpPr>
        <p:spPr>
          <a:xfrm>
            <a:off x="8819713" y="1156385"/>
            <a:ext cx="3101785" cy="2225287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Responsables  techniques régionaux </a:t>
            </a:r>
            <a:r>
              <a:rPr lang="fr-FR" sz="12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des </a:t>
            </a: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DA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et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responsables régionaux de l’arbitrage des DA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 smtClean="0">
                <a:solidFill>
                  <a:schemeClr val="tx1"/>
                </a:solidFill>
                <a:latin typeface="Montserrat Light" panose="00000400000000000000" pitchFamily="2" charset="0"/>
              </a:rPr>
              <a:t>(Krav maga - Arts martiaux vietnamiens – </a:t>
            </a:r>
            <a:r>
              <a:rPr lang="fr-FR" sz="1200" dirty="0" err="1" smtClean="0">
                <a:solidFill>
                  <a:schemeClr val="tx1"/>
                </a:solidFill>
                <a:latin typeface="Montserrat Light" panose="00000400000000000000" pitchFamily="2" charset="0"/>
              </a:rPr>
              <a:t>Yoseikan</a:t>
            </a:r>
            <a:r>
              <a:rPr lang="fr-FR" sz="1200" dirty="0" smtClean="0">
                <a:solidFill>
                  <a:schemeClr val="tx1"/>
                </a:solidFill>
                <a:latin typeface="Montserrat Light" panose="00000400000000000000" pitchFamily="2" charset="0"/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  <a:latin typeface="Montserrat Light" panose="00000400000000000000" pitchFamily="2" charset="0"/>
              </a:rPr>
              <a:t>budo</a:t>
            </a:r>
            <a:r>
              <a:rPr lang="fr-FR" sz="1200" dirty="0" smtClean="0">
                <a:solidFill>
                  <a:schemeClr val="tx1"/>
                </a:solidFill>
                <a:latin typeface="Montserrat Light" panose="00000400000000000000" pitchFamily="2" charset="0"/>
              </a:rPr>
              <a:t> – Wushu)</a:t>
            </a:r>
            <a:endParaRPr lang="fr-FR" sz="1200" dirty="0">
              <a:solidFill>
                <a:schemeClr val="tx1"/>
              </a:solidFill>
              <a:latin typeface="Montserrat Light" panose="00000400000000000000" pitchFamily="2" charset="0"/>
            </a:endParaRPr>
          </a:p>
        </p:txBody>
      </p:sp>
      <p:sp>
        <p:nvSpPr>
          <p:cNvPr id="71" name="Forme libre 70"/>
          <p:cNvSpPr/>
          <p:nvPr/>
        </p:nvSpPr>
        <p:spPr>
          <a:xfrm>
            <a:off x="3118683" y="5223004"/>
            <a:ext cx="2201049" cy="1221338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RRA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>
                <a:solidFill>
                  <a:schemeClr val="tx1"/>
                </a:solidFill>
                <a:latin typeface="Montserrat Medium" panose="00000600000000000000" pitchFamily="2" charset="0"/>
              </a:rPr>
              <a:t>Responsable régional de l’arbitrage</a:t>
            </a:r>
          </a:p>
        </p:txBody>
      </p:sp>
      <p:sp>
        <p:nvSpPr>
          <p:cNvPr id="73" name="Forme libre 72"/>
          <p:cNvSpPr/>
          <p:nvPr/>
        </p:nvSpPr>
        <p:spPr>
          <a:xfrm rot="5214130">
            <a:off x="5878144" y="3743530"/>
            <a:ext cx="1304641" cy="433431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76" name="Forme libre 75"/>
          <p:cNvSpPr/>
          <p:nvPr/>
        </p:nvSpPr>
        <p:spPr>
          <a:xfrm rot="5400000">
            <a:off x="1053449" y="2957864"/>
            <a:ext cx="2051184" cy="453106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16" name="Double flèche horizontale 15"/>
          <p:cNvSpPr/>
          <p:nvPr/>
        </p:nvSpPr>
        <p:spPr>
          <a:xfrm rot="1793875">
            <a:off x="2950277" y="1571414"/>
            <a:ext cx="850076" cy="520378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 rot="5400000">
            <a:off x="3047904" y="3923083"/>
            <a:ext cx="2342609" cy="453106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24" name="Rectangle 23"/>
          <p:cNvSpPr/>
          <p:nvPr/>
        </p:nvSpPr>
        <p:spPr>
          <a:xfrm>
            <a:off x="-365686" y="290280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0000FF"/>
                </a:solidFill>
                <a:latin typeface="Montserrat Medium" panose="00000600000000000000" pitchFamily="2" charset="0"/>
              </a:rPr>
              <a:t> </a:t>
            </a:r>
            <a:r>
              <a:rPr lang="fr-FR" sz="1600" dirty="0" smtClean="0">
                <a:latin typeface="Montserrat Medium" panose="00000600000000000000" pitchFamily="2" charset="0"/>
              </a:rPr>
              <a:t>COMPOSITION DE L’EQUIPE TECHNIQUE REGIONALE</a:t>
            </a:r>
            <a:endParaRPr lang="fr-FR" sz="1600" dirty="0">
              <a:effectLst/>
              <a:latin typeface="Montserrat Medium" panose="00000600000000000000" pitchFamily="2" charset="0"/>
            </a:endParaRPr>
          </a:p>
        </p:txBody>
      </p:sp>
      <p:sp>
        <p:nvSpPr>
          <p:cNvPr id="14" name="Forme libre 13"/>
          <p:cNvSpPr/>
          <p:nvPr/>
        </p:nvSpPr>
        <p:spPr>
          <a:xfrm>
            <a:off x="7861974" y="1985035"/>
            <a:ext cx="1041506" cy="433431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17" name="Forme libre 16"/>
          <p:cNvSpPr/>
          <p:nvPr/>
        </p:nvSpPr>
        <p:spPr>
          <a:xfrm>
            <a:off x="8884087" y="3530740"/>
            <a:ext cx="3101785" cy="1358538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Responsable technique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Body karaté</a:t>
            </a:r>
          </a:p>
        </p:txBody>
      </p:sp>
      <p:sp>
        <p:nvSpPr>
          <p:cNvPr id="18" name="Forme libre 17"/>
          <p:cNvSpPr/>
          <p:nvPr/>
        </p:nvSpPr>
        <p:spPr>
          <a:xfrm>
            <a:off x="9036487" y="5041678"/>
            <a:ext cx="3101785" cy="1358538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Responsable technique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Para karaté</a:t>
            </a:r>
          </a:p>
        </p:txBody>
      </p:sp>
      <p:sp>
        <p:nvSpPr>
          <p:cNvPr id="19" name="Forme libre 18"/>
          <p:cNvSpPr/>
          <p:nvPr/>
        </p:nvSpPr>
        <p:spPr>
          <a:xfrm rot="2070041">
            <a:off x="7613928" y="2972640"/>
            <a:ext cx="2091362" cy="433431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20" name="Forme libre 19"/>
          <p:cNvSpPr/>
          <p:nvPr/>
        </p:nvSpPr>
        <p:spPr>
          <a:xfrm rot="3096146">
            <a:off x="6666894" y="4041767"/>
            <a:ext cx="3368100" cy="433431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9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5" grpId="0" animBg="1"/>
      <p:bldP spid="15" grpId="0" animBg="1"/>
      <p:bldP spid="68" grpId="0" animBg="1"/>
      <p:bldP spid="70" grpId="0" animBg="1"/>
      <p:bldP spid="71" grpId="0" animBg="1"/>
      <p:bldP spid="73" grpId="0" animBg="1"/>
      <p:bldP spid="76" grpId="0" animBg="1"/>
      <p:bldP spid="16" grpId="0" animBg="1"/>
      <p:bldP spid="78" grpId="0" animBg="1"/>
      <p:bldP spid="24" grpId="0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1243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0000FF"/>
                </a:solidFill>
                <a:latin typeface="Montserrat Medium" panose="00000600000000000000" pitchFamily="2" charset="0"/>
              </a:rPr>
              <a:t> </a:t>
            </a:r>
            <a:r>
              <a:rPr lang="fr-FR" sz="1600" dirty="0" smtClean="0">
                <a:latin typeface="Montserrat Medium" panose="00000600000000000000" pitchFamily="2" charset="0"/>
              </a:rPr>
              <a:t>PROCEDURE DE NOMINATION ET DE RENOUVELLEMENT D’UN POSTE TECHNIQUE REGIONAL</a:t>
            </a:r>
            <a:endParaRPr lang="fr-FR" sz="1600" dirty="0">
              <a:effectLst/>
              <a:latin typeface="Montserrat Medium" panose="00000600000000000000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422470" y="5565247"/>
            <a:ext cx="8603414" cy="1097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DTN – FFK</a:t>
            </a:r>
          </a:p>
          <a:p>
            <a:pPr algn="ctr"/>
            <a:r>
              <a:rPr lang="fr-FR" sz="1600" dirty="0" smtClean="0">
                <a:latin typeface="Montserrat Light" panose="00000400000000000000" pitchFamily="2" charset="0"/>
              </a:rPr>
              <a:t>Validations des nominations</a:t>
            </a:r>
            <a:endParaRPr lang="fr-FR" sz="1600" dirty="0">
              <a:latin typeface="Montserrat Light" panose="00000400000000000000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095878" y="1408293"/>
            <a:ext cx="2156365" cy="1097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Montserrat Medium" panose="00000600000000000000" pitchFamily="2" charset="0"/>
              </a:rPr>
              <a:t>Président(e)</a:t>
            </a:r>
          </a:p>
          <a:p>
            <a:pPr algn="ctr"/>
            <a:r>
              <a:rPr lang="fr-FR" dirty="0" smtClean="0">
                <a:latin typeface="Montserrat Medium" panose="00000600000000000000" pitchFamily="2" charset="0"/>
              </a:rPr>
              <a:t>Ligue régionale</a:t>
            </a:r>
            <a:endParaRPr lang="fr-FR" dirty="0">
              <a:latin typeface="Montserrat Medium" panose="000006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0239" y="3244069"/>
            <a:ext cx="1835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Appel à candidatures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DTR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Directeur technique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régional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20" name="Flèche vers le bas 19"/>
          <p:cNvSpPr/>
          <p:nvPr/>
        </p:nvSpPr>
        <p:spPr>
          <a:xfrm rot="2651638">
            <a:off x="1604143" y="2297696"/>
            <a:ext cx="363954" cy="107017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6742" y="5565246"/>
            <a:ext cx="2700607" cy="1097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CSDGE</a:t>
            </a:r>
          </a:p>
          <a:p>
            <a:pPr algn="ctr"/>
            <a:r>
              <a:rPr lang="fr-FR" sz="1600" dirty="0" smtClean="0">
                <a:latin typeface="Montserrat Light" panose="00000400000000000000" pitchFamily="2" charset="0"/>
              </a:rPr>
              <a:t>Validations des nominations</a:t>
            </a:r>
            <a:endParaRPr lang="fr-FR" sz="1600" dirty="0">
              <a:latin typeface="Montserrat Light" panose="000004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9165" y="3331814"/>
            <a:ext cx="1835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Appel à candidatures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RRG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régional </a:t>
            </a:r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des grades</a:t>
            </a:r>
          </a:p>
          <a:p>
            <a:pPr algn="ctr"/>
            <a:endParaRPr lang="fr-FR" sz="1200" dirty="0" smtClean="0">
              <a:solidFill>
                <a:srgbClr val="FF0000"/>
              </a:solidFill>
            </a:endParaRPr>
          </a:p>
        </p:txBody>
      </p:sp>
      <p:sp>
        <p:nvSpPr>
          <p:cNvPr id="44" name="Flèche vers le bas 43"/>
          <p:cNvSpPr/>
          <p:nvPr/>
        </p:nvSpPr>
        <p:spPr>
          <a:xfrm rot="19269805">
            <a:off x="4314515" y="2319834"/>
            <a:ext cx="385004" cy="96876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079524" y="2173721"/>
            <a:ext cx="1746504" cy="1097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DTR</a:t>
            </a:r>
            <a:endParaRPr lang="fr-FR" sz="2000" dirty="0">
              <a:latin typeface="Montserrat Medium" panose="000006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466355" y="3993685"/>
            <a:ext cx="18245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Proposition</a:t>
            </a:r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RRA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</a:t>
            </a:r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égional de l’arbitrage</a:t>
            </a:r>
          </a:p>
          <a:p>
            <a:pPr algn="ctr"/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0" name="Flèche vers le bas 39"/>
          <p:cNvSpPr/>
          <p:nvPr/>
        </p:nvSpPr>
        <p:spPr>
          <a:xfrm rot="2538258">
            <a:off x="7617091" y="3099025"/>
            <a:ext cx="385004" cy="101375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2" name="Flèche vers le bas 41"/>
          <p:cNvSpPr/>
          <p:nvPr/>
        </p:nvSpPr>
        <p:spPr>
          <a:xfrm rot="18674069">
            <a:off x="10010395" y="3008402"/>
            <a:ext cx="363954" cy="112685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0241720" y="3981071"/>
            <a:ext cx="1628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Proposition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ER (Combat/Kata)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Entraineur régional</a:t>
            </a:r>
          </a:p>
          <a:p>
            <a:pPr algn="ctr"/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19" name="Flèche vers le bas 18"/>
          <p:cNvSpPr/>
          <p:nvPr/>
        </p:nvSpPr>
        <p:spPr>
          <a:xfrm rot="10800000">
            <a:off x="1245068" y="4169526"/>
            <a:ext cx="363954" cy="137490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1" name="Flèche vers le bas 20"/>
          <p:cNvSpPr/>
          <p:nvPr/>
        </p:nvSpPr>
        <p:spPr>
          <a:xfrm rot="10800000">
            <a:off x="7196646" y="4836667"/>
            <a:ext cx="363954" cy="7077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3" name="Flèche vers le bas 22"/>
          <p:cNvSpPr/>
          <p:nvPr/>
        </p:nvSpPr>
        <p:spPr>
          <a:xfrm rot="10800000">
            <a:off x="10228058" y="4847073"/>
            <a:ext cx="363954" cy="7077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4" name="Flèche vers le bas 23"/>
          <p:cNvSpPr/>
          <p:nvPr/>
        </p:nvSpPr>
        <p:spPr>
          <a:xfrm rot="10800000">
            <a:off x="4686142" y="4200141"/>
            <a:ext cx="363954" cy="137490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0241720" y="2251180"/>
            <a:ext cx="19656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Appel à candidatures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RTR &amp; RRA des DA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Responsable technique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régional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Responsable régional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de l’arbitrage</a:t>
            </a:r>
          </a:p>
        </p:txBody>
      </p:sp>
      <p:sp>
        <p:nvSpPr>
          <p:cNvPr id="28" name="Flèche vers le bas 27"/>
          <p:cNvSpPr/>
          <p:nvPr/>
        </p:nvSpPr>
        <p:spPr>
          <a:xfrm rot="16200000">
            <a:off x="9886511" y="2479900"/>
            <a:ext cx="363954" cy="484921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8810197" y="3244070"/>
            <a:ext cx="385004" cy="81482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61216" y="4061255"/>
            <a:ext cx="17331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Proposition</a:t>
            </a:r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RRBK &amp; RRPK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</a:t>
            </a:r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égional Body karaté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régional </a:t>
            </a:r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Para </a:t>
            </a:r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karaté</a:t>
            </a:r>
          </a:p>
          <a:p>
            <a:pPr algn="ctr"/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3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6" grpId="0" animBg="1"/>
      <p:bldP spid="2" grpId="0"/>
      <p:bldP spid="20" grpId="0" animBg="1"/>
      <p:bldP spid="18" grpId="0" animBg="1"/>
      <p:bldP spid="22" grpId="0"/>
      <p:bldP spid="44" grpId="0" animBg="1"/>
      <p:bldP spid="15" grpId="0" animBg="1"/>
      <p:bldP spid="39" grpId="0"/>
      <p:bldP spid="40" grpId="0" animBg="1"/>
      <p:bldP spid="42" grpId="0" animBg="1"/>
      <p:bldP spid="17" grpId="0"/>
      <p:bldP spid="19" grpId="0" animBg="1"/>
      <p:bldP spid="21" grpId="0" animBg="1"/>
      <p:bldP spid="23" grpId="0" animBg="1"/>
      <p:bldP spid="24" grpId="0" animBg="1"/>
      <p:bldP spid="27" grpId="0"/>
      <p:bldP spid="28" grpId="0" animBg="1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/>
          <p:nvPr/>
        </p:nvSpPr>
        <p:spPr>
          <a:xfrm>
            <a:off x="7300743" y="4109965"/>
            <a:ext cx="2201049" cy="1093684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RDF</a:t>
            </a:r>
            <a:endParaRPr lang="fr-FR" sz="1200" b="1" dirty="0">
              <a:solidFill>
                <a:schemeClr val="tx1"/>
              </a:solidFill>
              <a:latin typeface="Montserrat Medium" panose="00000600000000000000" pitchFamily="2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Responsable départemental des formations</a:t>
            </a:r>
            <a:endParaRPr lang="fr-FR" sz="1200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2" y="904380"/>
            <a:ext cx="9143999" cy="1041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100" dirty="0">
              <a:latin typeface="Montserrat Light" panose="00000400000000000000" pitchFamily="2" charset="0"/>
              <a:cs typeface="Montserrat Light"/>
            </a:endParaRPr>
          </a:p>
          <a:p>
            <a:pPr lvl="2"/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pPr marL="228600" indent="-228600"/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pPr marL="228600" indent="-228600"/>
            <a:r>
              <a:rPr lang="fr-FR" sz="2000" dirty="0">
                <a:latin typeface="Montserrat Light" panose="00000400000000000000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anose="00000400000000000000" pitchFamily="2" charset="0"/>
              <a:cs typeface="Montserrat Light"/>
            </a:endParaRPr>
          </a:p>
          <a:p>
            <a:r>
              <a:rPr lang="fr-FR" sz="2000" dirty="0">
                <a:latin typeface="Montserrat Light" panose="00000400000000000000" pitchFamily="2" charset="0"/>
                <a:cs typeface="Montserrat Light"/>
              </a:rPr>
              <a:t>  </a:t>
            </a: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pPr marL="342900" indent="-342900"/>
            <a:r>
              <a:rPr lang="fr-FR" sz="2000" dirty="0">
                <a:latin typeface="Montserrat Light" pitchFamily="2" charset="0"/>
                <a:cs typeface="Montserrat Light"/>
              </a:rPr>
              <a:t> </a:t>
            </a: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u="sng" dirty="0">
              <a:latin typeface="Montserrat Light" panose="00000400000000000000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r>
              <a:rPr lang="fr-FR" sz="2000" dirty="0">
                <a:latin typeface="Montserrat Light" pitchFamily="2" charset="0"/>
                <a:cs typeface="Montserrat Light"/>
              </a:rPr>
              <a:t>	</a:t>
            </a:r>
          </a:p>
          <a:p>
            <a:endParaRPr lang="fr-FR" sz="2000" dirty="0">
              <a:latin typeface="Montserrat Light" pitchFamily="2" charset="0"/>
              <a:cs typeface="Montserrat Light"/>
            </a:endParaRPr>
          </a:p>
          <a:p>
            <a:endParaRPr lang="fr-FR" sz="2000" dirty="0">
              <a:latin typeface="Montserrat Light" panose="00000400000000000000" pitchFamily="2" charset="0"/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3514888" y="1888693"/>
            <a:ext cx="4430852" cy="1492979"/>
          </a:xfrm>
          <a:custGeom>
            <a:avLst/>
            <a:gdLst>
              <a:gd name="connsiteX0" fmla="*/ 0 w 2522792"/>
              <a:gd name="connsiteY0" fmla="*/ 695212 h 1390424"/>
              <a:gd name="connsiteX1" fmla="*/ 1261396 w 2522792"/>
              <a:gd name="connsiteY1" fmla="*/ 0 h 1390424"/>
              <a:gd name="connsiteX2" fmla="*/ 2522792 w 2522792"/>
              <a:gd name="connsiteY2" fmla="*/ 695212 h 1390424"/>
              <a:gd name="connsiteX3" fmla="*/ 1261396 w 2522792"/>
              <a:gd name="connsiteY3" fmla="*/ 1390424 h 1390424"/>
              <a:gd name="connsiteX4" fmla="*/ 0 w 2522792"/>
              <a:gd name="connsiteY4" fmla="*/ 695212 h 139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2792" h="1390424">
                <a:moveTo>
                  <a:pt x="0" y="695212"/>
                </a:moveTo>
                <a:cubicBezTo>
                  <a:pt x="0" y="311257"/>
                  <a:pt x="564746" y="0"/>
                  <a:pt x="1261396" y="0"/>
                </a:cubicBezTo>
                <a:cubicBezTo>
                  <a:pt x="1958046" y="0"/>
                  <a:pt x="2522792" y="311257"/>
                  <a:pt x="2522792" y="695212"/>
                </a:cubicBezTo>
                <a:cubicBezTo>
                  <a:pt x="2522792" y="1079167"/>
                  <a:pt x="1958046" y="1390424"/>
                  <a:pt x="1261396" y="1390424"/>
                </a:cubicBezTo>
                <a:cubicBezTo>
                  <a:pt x="564746" y="1390424"/>
                  <a:pt x="0" y="1079167"/>
                  <a:pt x="0" y="695212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389774" tIns="223943" rIns="389774" bIns="223943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DTD</a:t>
            </a:r>
            <a:endParaRPr lang="fr-FR" sz="1600" b="1" dirty="0">
              <a:solidFill>
                <a:schemeClr val="tx1"/>
              </a:solidFill>
              <a:latin typeface="Montserrat Medium" panose="00000600000000000000" pitchFamily="2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solidFill>
                  <a:schemeClr val="tx1"/>
                </a:solidFill>
                <a:latin typeface="Montserrat Medium" panose="00000600000000000000" pitchFamily="2" charset="0"/>
              </a:rPr>
              <a:t>Directeur technique </a:t>
            </a: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départemental</a:t>
            </a:r>
            <a:endParaRPr lang="fr-FR" sz="1200" b="1" dirty="0">
              <a:solidFill>
                <a:schemeClr val="tx1"/>
              </a:solidFill>
              <a:latin typeface="Montserrat Medium" panose="000006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69265" y="1156385"/>
            <a:ext cx="2245278" cy="9818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CC3300"/>
                </a:solidFill>
                <a:latin typeface="Montserrat Medium" panose="00000600000000000000" pitchFamily="2" charset="0"/>
              </a:rPr>
              <a:t>CSDGE</a:t>
            </a:r>
          </a:p>
        </p:txBody>
      </p:sp>
      <p:sp>
        <p:nvSpPr>
          <p:cNvPr id="68" name="Forme libre 67"/>
          <p:cNvSpPr/>
          <p:nvPr/>
        </p:nvSpPr>
        <p:spPr>
          <a:xfrm>
            <a:off x="969264" y="4103674"/>
            <a:ext cx="2201049" cy="1093684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latin typeface="Montserrat Medium" panose="00000600000000000000" pitchFamily="2" charset="0"/>
              </a:rPr>
              <a:t>RDG</a:t>
            </a:r>
            <a:endParaRPr lang="fr-FR" sz="1200" b="1" dirty="0">
              <a:latin typeface="Montserrat Medium" panose="00000600000000000000" pitchFamily="2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>
                <a:latin typeface="Montserrat Medium" panose="00000600000000000000" pitchFamily="2" charset="0"/>
              </a:rPr>
              <a:t> </a:t>
            </a:r>
            <a:r>
              <a:rPr lang="fr-FR" sz="1200" dirty="0">
                <a:latin typeface="Montserrat Medium" panose="00000600000000000000" pitchFamily="2" charset="0"/>
              </a:rPr>
              <a:t>Responsable </a:t>
            </a:r>
            <a:r>
              <a:rPr lang="fr-FR" sz="1200" dirty="0" smtClean="0">
                <a:latin typeface="Montserrat Medium" panose="00000600000000000000" pitchFamily="2" charset="0"/>
              </a:rPr>
              <a:t>départemental </a:t>
            </a:r>
            <a:r>
              <a:rPr lang="fr-FR" sz="1200" dirty="0">
                <a:latin typeface="Montserrat Medium" panose="00000600000000000000" pitchFamily="2" charset="0"/>
              </a:rPr>
              <a:t>des grades</a:t>
            </a:r>
          </a:p>
        </p:txBody>
      </p:sp>
      <p:sp>
        <p:nvSpPr>
          <p:cNvPr id="71" name="Forme libre 70"/>
          <p:cNvSpPr/>
          <p:nvPr/>
        </p:nvSpPr>
        <p:spPr>
          <a:xfrm>
            <a:off x="4657377" y="4103673"/>
            <a:ext cx="2201049" cy="1093684"/>
          </a:xfrm>
          <a:custGeom>
            <a:avLst/>
            <a:gdLst>
              <a:gd name="connsiteX0" fmla="*/ 0 w 1960847"/>
              <a:gd name="connsiteY0" fmla="*/ 509279 h 1018557"/>
              <a:gd name="connsiteX1" fmla="*/ 980424 w 1960847"/>
              <a:gd name="connsiteY1" fmla="*/ 0 h 1018557"/>
              <a:gd name="connsiteX2" fmla="*/ 1960848 w 1960847"/>
              <a:gd name="connsiteY2" fmla="*/ 509279 h 1018557"/>
              <a:gd name="connsiteX3" fmla="*/ 980424 w 1960847"/>
              <a:gd name="connsiteY3" fmla="*/ 1018558 h 1018557"/>
              <a:gd name="connsiteX4" fmla="*/ 0 w 1960847"/>
              <a:gd name="connsiteY4" fmla="*/ 509279 h 101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47" h="1018557">
                <a:moveTo>
                  <a:pt x="0" y="509279"/>
                </a:moveTo>
                <a:cubicBezTo>
                  <a:pt x="0" y="228012"/>
                  <a:pt x="438951" y="0"/>
                  <a:pt x="980424" y="0"/>
                </a:cubicBezTo>
                <a:cubicBezTo>
                  <a:pt x="1521897" y="0"/>
                  <a:pt x="1960848" y="228012"/>
                  <a:pt x="1960848" y="509279"/>
                </a:cubicBezTo>
                <a:cubicBezTo>
                  <a:pt x="1960848" y="790546"/>
                  <a:pt x="1521897" y="1018558"/>
                  <a:pt x="980424" y="1018558"/>
                </a:cubicBezTo>
                <a:cubicBezTo>
                  <a:pt x="438951" y="1018558"/>
                  <a:pt x="0" y="790546"/>
                  <a:pt x="0" y="509279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07479" tIns="169484" rIns="307479" bIns="16948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RDA </a:t>
            </a:r>
            <a:endParaRPr lang="fr-FR" sz="1200" b="1" dirty="0">
              <a:solidFill>
                <a:schemeClr val="tx1"/>
              </a:solidFill>
              <a:latin typeface="Montserrat Medium" panose="00000600000000000000" pitchFamily="2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dirty="0">
                <a:solidFill>
                  <a:schemeClr val="tx1"/>
                </a:solidFill>
                <a:latin typeface="Montserrat Medium" panose="00000600000000000000" pitchFamily="2" charset="0"/>
              </a:rPr>
              <a:t>Responsable </a:t>
            </a:r>
            <a:r>
              <a:rPr lang="fr-FR" sz="1200" dirty="0" smtClean="0">
                <a:solidFill>
                  <a:schemeClr val="tx1"/>
                </a:solidFill>
                <a:latin typeface="Montserrat Medium" panose="00000600000000000000" pitchFamily="2" charset="0"/>
              </a:rPr>
              <a:t>départemental </a:t>
            </a:r>
            <a:r>
              <a:rPr lang="fr-FR" sz="1200" dirty="0">
                <a:solidFill>
                  <a:schemeClr val="tx1"/>
                </a:solidFill>
                <a:latin typeface="Montserrat Medium" panose="00000600000000000000" pitchFamily="2" charset="0"/>
              </a:rPr>
              <a:t>de l’arbitrage</a:t>
            </a:r>
          </a:p>
        </p:txBody>
      </p:sp>
      <p:sp>
        <p:nvSpPr>
          <p:cNvPr id="73" name="Forme libre 72"/>
          <p:cNvSpPr/>
          <p:nvPr/>
        </p:nvSpPr>
        <p:spPr>
          <a:xfrm rot="3484895">
            <a:off x="7049891" y="3464785"/>
            <a:ext cx="1324311" cy="433431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76" name="Forme libre 75"/>
          <p:cNvSpPr/>
          <p:nvPr/>
        </p:nvSpPr>
        <p:spPr>
          <a:xfrm rot="5400000">
            <a:off x="1053449" y="2957864"/>
            <a:ext cx="2051184" cy="453106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16" name="Double flèche horizontale 15"/>
          <p:cNvSpPr/>
          <p:nvPr/>
        </p:nvSpPr>
        <p:spPr>
          <a:xfrm rot="1793875">
            <a:off x="3024053" y="1956227"/>
            <a:ext cx="850076" cy="520378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 rot="5400000">
            <a:off x="5359733" y="3579047"/>
            <a:ext cx="850715" cy="453106"/>
          </a:xfrm>
          <a:custGeom>
            <a:avLst/>
            <a:gdLst>
              <a:gd name="connsiteX0" fmla="*/ 0 w 699894"/>
              <a:gd name="connsiteY0" fmla="*/ 80732 h 403658"/>
              <a:gd name="connsiteX1" fmla="*/ 498065 w 699894"/>
              <a:gd name="connsiteY1" fmla="*/ 80732 h 403658"/>
              <a:gd name="connsiteX2" fmla="*/ 498065 w 699894"/>
              <a:gd name="connsiteY2" fmla="*/ 0 h 403658"/>
              <a:gd name="connsiteX3" fmla="*/ 699894 w 699894"/>
              <a:gd name="connsiteY3" fmla="*/ 201829 h 403658"/>
              <a:gd name="connsiteX4" fmla="*/ 498065 w 699894"/>
              <a:gd name="connsiteY4" fmla="*/ 403658 h 403658"/>
              <a:gd name="connsiteX5" fmla="*/ 498065 w 699894"/>
              <a:gd name="connsiteY5" fmla="*/ 322926 h 403658"/>
              <a:gd name="connsiteX6" fmla="*/ 0 w 699894"/>
              <a:gd name="connsiteY6" fmla="*/ 322926 h 403658"/>
              <a:gd name="connsiteX7" fmla="*/ 0 w 699894"/>
              <a:gd name="connsiteY7" fmla="*/ 80732 h 40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894" h="403658">
                <a:moveTo>
                  <a:pt x="0" y="80732"/>
                </a:moveTo>
                <a:lnTo>
                  <a:pt x="498065" y="80732"/>
                </a:lnTo>
                <a:lnTo>
                  <a:pt x="498065" y="0"/>
                </a:lnTo>
                <a:lnTo>
                  <a:pt x="699894" y="201829"/>
                </a:lnTo>
                <a:lnTo>
                  <a:pt x="498065" y="403658"/>
                </a:lnTo>
                <a:lnTo>
                  <a:pt x="498065" y="322926"/>
                </a:lnTo>
                <a:lnTo>
                  <a:pt x="0" y="322926"/>
                </a:lnTo>
                <a:lnTo>
                  <a:pt x="0" y="8073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0" tIns="80731" rIns="121096" bIns="80732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700"/>
          </a:p>
        </p:txBody>
      </p:sp>
      <p:sp>
        <p:nvSpPr>
          <p:cNvPr id="24" name="Rectangle 23"/>
          <p:cNvSpPr/>
          <p:nvPr/>
        </p:nvSpPr>
        <p:spPr>
          <a:xfrm>
            <a:off x="-365686" y="290280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0000FF"/>
                </a:solidFill>
                <a:latin typeface="Montserrat Medium" panose="00000600000000000000" pitchFamily="2" charset="0"/>
              </a:rPr>
              <a:t> </a:t>
            </a:r>
            <a:r>
              <a:rPr lang="fr-FR" sz="1600" dirty="0" smtClean="0">
                <a:latin typeface="Montserrat Medium" panose="00000600000000000000" pitchFamily="2" charset="0"/>
              </a:rPr>
              <a:t>COMPOSITION DE L’EQUIPE TECHNIQUE DEPARTEMENTALE</a:t>
            </a:r>
            <a:endParaRPr lang="fr-FR" sz="1600" dirty="0">
              <a:effectLst/>
              <a:latin typeface="Montserrat Medium" panose="00000600000000000000" pitchFamily="2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1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5" grpId="0" animBg="1"/>
      <p:bldP spid="15" grpId="0" animBg="1"/>
      <p:bldP spid="68" grpId="0" animBg="1"/>
      <p:bldP spid="71" grpId="0" animBg="1"/>
      <p:bldP spid="73" grpId="0" animBg="1"/>
      <p:bldP spid="76" grpId="0" animBg="1"/>
      <p:bldP spid="16" grpId="0" animBg="1"/>
      <p:bldP spid="78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1243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rgbClr val="0000FF"/>
                </a:solidFill>
                <a:latin typeface="Montserrat Medium" panose="00000600000000000000" pitchFamily="2" charset="0"/>
              </a:rPr>
              <a:t> </a:t>
            </a:r>
            <a:r>
              <a:rPr lang="fr-FR" sz="1600" dirty="0" smtClean="0">
                <a:latin typeface="Montserrat Medium" panose="00000600000000000000" pitchFamily="2" charset="0"/>
              </a:rPr>
              <a:t>PROCEDURE DE NOMINATION ET DE RENOUVELLEMENT D’UN POSTE TECHNIQUE DEPARTEMENTAL</a:t>
            </a:r>
            <a:endParaRPr lang="fr-FR" sz="1600" dirty="0">
              <a:effectLst/>
              <a:latin typeface="Montserrat Medium" panose="00000600000000000000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422470" y="5565247"/>
            <a:ext cx="8603414" cy="1097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DTN – FFK</a:t>
            </a:r>
          </a:p>
          <a:p>
            <a:pPr algn="ctr"/>
            <a:r>
              <a:rPr lang="fr-FR" sz="1600" dirty="0" smtClean="0">
                <a:latin typeface="Montserrat Light" panose="00000400000000000000" pitchFamily="2" charset="0"/>
              </a:rPr>
              <a:t>Validation des nominations</a:t>
            </a:r>
            <a:endParaRPr lang="fr-FR" sz="1600" dirty="0">
              <a:latin typeface="Montserrat Light" panose="00000400000000000000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095878" y="1408293"/>
            <a:ext cx="2156365" cy="1097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Montserrat Medium" panose="00000600000000000000" pitchFamily="2" charset="0"/>
              </a:rPr>
              <a:t>Président(e)</a:t>
            </a:r>
          </a:p>
          <a:p>
            <a:pPr algn="ctr"/>
            <a:r>
              <a:rPr lang="fr-FR" dirty="0" smtClean="0">
                <a:latin typeface="Montserrat Medium" panose="00000600000000000000" pitchFamily="2" charset="0"/>
              </a:rPr>
              <a:t>Comité départemental</a:t>
            </a:r>
            <a:endParaRPr lang="fr-FR" dirty="0">
              <a:latin typeface="Montserrat Medium" panose="000006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0239" y="3244069"/>
            <a:ext cx="1835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Appel à candidatures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DTD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Directeur technique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départemental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</p:txBody>
      </p:sp>
      <p:sp>
        <p:nvSpPr>
          <p:cNvPr id="20" name="Flèche vers le bas 19"/>
          <p:cNvSpPr/>
          <p:nvPr/>
        </p:nvSpPr>
        <p:spPr>
          <a:xfrm rot="2651638">
            <a:off x="1604143" y="2297696"/>
            <a:ext cx="363954" cy="107017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6742" y="5565246"/>
            <a:ext cx="2700607" cy="10972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CSDGE</a:t>
            </a:r>
          </a:p>
          <a:p>
            <a:pPr algn="ctr"/>
            <a:r>
              <a:rPr lang="fr-FR" sz="1600" dirty="0" smtClean="0">
                <a:latin typeface="Montserrat Light" panose="00000400000000000000" pitchFamily="2" charset="0"/>
              </a:rPr>
              <a:t>Validation des nominations</a:t>
            </a:r>
            <a:endParaRPr lang="fr-FR" sz="1600" dirty="0">
              <a:latin typeface="Montserrat Light" panose="000004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39248" y="3331814"/>
            <a:ext cx="21755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Appel à candidatures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RDG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départemental </a:t>
            </a:r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des grades</a:t>
            </a:r>
          </a:p>
          <a:p>
            <a:pPr algn="ctr"/>
            <a:endParaRPr lang="fr-FR" sz="1200" dirty="0" smtClean="0">
              <a:solidFill>
                <a:srgbClr val="FF0000"/>
              </a:solidFill>
            </a:endParaRPr>
          </a:p>
        </p:txBody>
      </p:sp>
      <p:sp>
        <p:nvSpPr>
          <p:cNvPr id="44" name="Flèche vers le bas 43"/>
          <p:cNvSpPr/>
          <p:nvPr/>
        </p:nvSpPr>
        <p:spPr>
          <a:xfrm rot="19269805">
            <a:off x="4314515" y="2319834"/>
            <a:ext cx="385004" cy="96876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079524" y="2173721"/>
            <a:ext cx="1746504" cy="10972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Montserrat Medium" panose="00000600000000000000" pitchFamily="2" charset="0"/>
              </a:rPr>
              <a:t>DTD</a:t>
            </a:r>
            <a:endParaRPr lang="fr-FR" sz="2000" dirty="0">
              <a:latin typeface="Montserrat Medium" panose="000006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203464" y="3993685"/>
            <a:ext cx="23503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Proposition</a:t>
            </a:r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RDA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départemental de l’arbitrage</a:t>
            </a:r>
          </a:p>
          <a:p>
            <a:pPr algn="ctr"/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0" name="Flèche vers le bas 39"/>
          <p:cNvSpPr/>
          <p:nvPr/>
        </p:nvSpPr>
        <p:spPr>
          <a:xfrm rot="2538258">
            <a:off x="7617091" y="3099025"/>
            <a:ext cx="385004" cy="101375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2" name="Flèche vers le bas 41"/>
          <p:cNvSpPr/>
          <p:nvPr/>
        </p:nvSpPr>
        <p:spPr>
          <a:xfrm rot="19151041">
            <a:off x="9914059" y="3077191"/>
            <a:ext cx="363954" cy="98218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19" name="Flèche vers le bas 18"/>
          <p:cNvSpPr/>
          <p:nvPr/>
        </p:nvSpPr>
        <p:spPr>
          <a:xfrm rot="10800000">
            <a:off x="1245068" y="4169526"/>
            <a:ext cx="363954" cy="137490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1" name="Flèche vers le bas 20"/>
          <p:cNvSpPr/>
          <p:nvPr/>
        </p:nvSpPr>
        <p:spPr>
          <a:xfrm rot="10800000">
            <a:off x="7196646" y="4836667"/>
            <a:ext cx="363954" cy="7077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3" name="Flèche vers le bas 22"/>
          <p:cNvSpPr/>
          <p:nvPr/>
        </p:nvSpPr>
        <p:spPr>
          <a:xfrm rot="10800000">
            <a:off x="10228058" y="4847073"/>
            <a:ext cx="363954" cy="70776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4" name="Flèche vers le bas 23"/>
          <p:cNvSpPr/>
          <p:nvPr/>
        </p:nvSpPr>
        <p:spPr>
          <a:xfrm rot="10800000">
            <a:off x="4686142" y="4200141"/>
            <a:ext cx="363954" cy="137490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2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chemeClr val="tx2"/>
                </a:solidFill>
                <a:latin typeface="Montserrat Light" panose="00000400000000000000" pitchFamily="2" charset="0"/>
              </a:rPr>
              <a:t> </a:t>
            </a:r>
            <a:endParaRPr lang="fr-FR" sz="1200" dirty="0">
              <a:solidFill>
                <a:schemeClr val="tx2"/>
              </a:solidFill>
              <a:latin typeface="Montserrat Light" panose="00000400000000000000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9169151" y="3947178"/>
            <a:ext cx="24817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Montserrat Medium" panose="00000600000000000000" pitchFamily="2" charset="0"/>
              </a:rPr>
              <a:t>Proposition</a:t>
            </a:r>
            <a:endParaRPr lang="fr-FR" sz="1200" dirty="0" smtClean="0">
              <a:solidFill>
                <a:srgbClr val="FF0000"/>
              </a:solidFill>
              <a:latin typeface="Montserrat Medium" panose="000006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RDF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latin typeface="Montserrat Light" panose="00000400000000000000" pitchFamily="2" charset="0"/>
              </a:rPr>
              <a:t>Responsable </a:t>
            </a:r>
            <a:endParaRPr lang="fr-FR" sz="1200" dirty="0" smtClean="0">
              <a:solidFill>
                <a:srgbClr val="FF0000"/>
              </a:solidFill>
              <a:latin typeface="Montserrat Light" panose="00000400000000000000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Montserrat Light" panose="00000400000000000000" pitchFamily="2" charset="0"/>
              </a:rPr>
              <a:t>départemental des formations</a:t>
            </a:r>
          </a:p>
          <a:p>
            <a:pPr algn="ctr"/>
            <a:endParaRPr lang="fr-FR" sz="1200" dirty="0">
              <a:solidFill>
                <a:srgbClr val="FF0000"/>
              </a:solidFill>
              <a:latin typeface="Montserrat Light" panose="00000400000000000000" pitchFamily="2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85BE-3D5B-4871-BDB7-A601931D0FC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6" grpId="0" animBg="1"/>
      <p:bldP spid="2" grpId="0"/>
      <p:bldP spid="20" grpId="0" animBg="1"/>
      <p:bldP spid="18" grpId="0" animBg="1"/>
      <p:bldP spid="22" grpId="0"/>
      <p:bldP spid="44" grpId="0" animBg="1"/>
      <p:bldP spid="15" grpId="0" animBg="1"/>
      <p:bldP spid="39" grpId="0"/>
      <p:bldP spid="40" grpId="0" animBg="1"/>
      <p:bldP spid="42" grpId="0" animBg="1"/>
      <p:bldP spid="19" grpId="0" animBg="1"/>
      <p:bldP spid="21" grpId="0" animBg="1"/>
      <p:bldP spid="23" grpId="0" animBg="1"/>
      <p:bldP spid="24" grpId="0" animBg="1"/>
      <p:bldP spid="2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246</Words>
  <Application>Microsoft Office PowerPoint</Application>
  <PresentationFormat>Personnalisé</PresentationFormat>
  <Paragraphs>192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Claudio Pettinella</dc:creator>
  <cp:lastModifiedBy>NADEGE-JEAN PAUL</cp:lastModifiedBy>
  <cp:revision>3</cp:revision>
  <dcterms:created xsi:type="dcterms:W3CDTF">2024-06-26T08:20:41Z</dcterms:created>
  <dcterms:modified xsi:type="dcterms:W3CDTF">2024-07-22T13:23:31Z</dcterms:modified>
</cp:coreProperties>
</file>