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70" r:id="rId5"/>
    <p:sldId id="269" r:id="rId6"/>
    <p:sldId id="262" r:id="rId7"/>
    <p:sldId id="283" r:id="rId8"/>
    <p:sldId id="284" r:id="rId9"/>
    <p:sldId id="285" r:id="rId10"/>
    <p:sldId id="286" r:id="rId11"/>
    <p:sldId id="263" r:id="rId12"/>
    <p:sldId id="264" r:id="rId13"/>
    <p:sldId id="279" r:id="rId14"/>
    <p:sldId id="280" r:id="rId15"/>
    <p:sldId id="281" r:id="rId16"/>
    <p:sldId id="282" r:id="rId17"/>
    <p:sldId id="268" r:id="rId18"/>
    <p:sldId id="265" r:id="rId19"/>
    <p:sldId id="267" r:id="rId20"/>
    <p:sldId id="266" r:id="rId21"/>
    <p:sldId id="272" r:id="rId22"/>
    <p:sldId id="271" r:id="rId23"/>
    <p:sldId id="273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24BC3CE6-EED8-4C8E-AC07-35A29530430D}">
          <p14:sldIdLst>
            <p14:sldId id="256"/>
            <p14:sldId id="259"/>
            <p14:sldId id="258"/>
            <p14:sldId id="270"/>
            <p14:sldId id="269"/>
            <p14:sldId id="262"/>
            <p14:sldId id="283"/>
            <p14:sldId id="284"/>
            <p14:sldId id="285"/>
            <p14:sldId id="286"/>
            <p14:sldId id="263"/>
            <p14:sldId id="264"/>
            <p14:sldId id="279"/>
            <p14:sldId id="280"/>
            <p14:sldId id="281"/>
            <p14:sldId id="282"/>
            <p14:sldId id="268"/>
            <p14:sldId id="265"/>
            <p14:sldId id="267"/>
            <p14:sldId id="266"/>
            <p14:sldId id="272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BADFD-F162-4BBB-8CBD-D0E205C310EC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47BEB-E9ED-422E-B6D3-ACB93EA3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66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D2A4EA-4641-40BB-BFBC-B2F549F78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1CE3B6-51A5-4DAD-8F69-82E2F345A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BB0E9F-E70D-44E6-B7B4-37EF91CD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0922-1B0C-4B7C-AB5D-993A01E777C1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76F422-BB7D-44B0-B015-CBC853DC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FECBE5-E658-43F9-9A33-30CB2B02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F6F2-80D2-4EFD-972F-42CA7A238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38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BF0E9-661F-4FF6-AE87-984421DA4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04D953-5086-4E0F-9011-2C961AA8F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7C8ED2-7CD3-4F8A-8340-6C4F2110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0922-1B0C-4B7C-AB5D-993A01E777C1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9A29B3-E615-4E56-AB3D-853B110BF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47346D-A693-4F42-9867-76361B46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F6F2-80D2-4EFD-972F-42CA7A238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05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97D7F0A-498E-41D1-B64C-8383B4571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AA3E55-6663-4940-A201-C789DDF75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FCA404-87AE-4F91-B215-AD0E3294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0922-1B0C-4B7C-AB5D-993A01E777C1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92A5B1-07CE-41CC-9EEF-AC9C4CF8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3FA2A8-8A3C-4166-A914-784EBE4C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F6F2-80D2-4EFD-972F-42CA7A238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87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7ECD5-FFBE-4F76-BC0E-57884196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E1525A-AE2F-442C-AEC9-F1E06DDE2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30B7DF-5138-4F97-A53F-57528CEF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0922-1B0C-4B7C-AB5D-993A01E777C1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D67EE7-6D4F-4A8A-BD1F-FBACD805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544C06-1F8B-4FF4-A6C0-63343B22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F6F2-80D2-4EFD-972F-42CA7A238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20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34FFA-6E0D-46BE-8AE6-416D7F98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A0658B-EB6C-427E-B8FD-6646D0B4E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3391E0-1DD7-41FB-BF68-67706835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0922-1B0C-4B7C-AB5D-993A01E777C1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713A02-0477-41FE-B109-BCAAE08B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77492-1BDB-4B65-BB84-102A55FF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F6F2-80D2-4EFD-972F-42CA7A238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29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96B8F-02DA-42AF-AF39-FA8F855DD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BAEFA6-1A49-49A4-A077-6090B1612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F98677-8A52-4BE4-96D2-CC11DA55C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19CD0A-3DA4-436A-BD8F-58BFF71E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0922-1B0C-4B7C-AB5D-993A01E777C1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B44E07-6AE9-492C-956F-3F5E659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0DB276-3A27-475E-894E-98EF74A8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F6F2-80D2-4EFD-972F-42CA7A238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64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71096-B1C9-4339-A875-8BCBF0A2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BEBDAE-75A6-4816-83FA-51B50D85C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503423-A5BD-45D6-B95D-1B087F70D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6B7FC8-31EB-4711-8C5B-9D2BB905D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C9ED542-E3F8-489E-87A7-917D55283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5D620A-D3F6-4625-81DD-C43521A43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0922-1B0C-4B7C-AB5D-993A01E777C1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2DB2F89-9C78-4194-887E-AED0C414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B46254-F1E2-46F5-A2DE-FEE5DA3D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F6F2-80D2-4EFD-972F-42CA7A238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51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4C109-9917-495F-A740-039BD8EB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501BD8-DB64-4E83-9691-13F4180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0922-1B0C-4B7C-AB5D-993A01E777C1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38F24B-2D81-4A1D-8B20-79913CCD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8C8090-A91F-430D-8889-90373277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F6F2-80D2-4EFD-972F-42CA7A238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65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EFB24D-1E82-4AC4-B74F-6894ECEA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0922-1B0C-4B7C-AB5D-993A01E777C1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879446C-9ED8-48E2-AFBC-91F3F8E9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446681-69FE-421E-B302-73CED5E6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F6F2-80D2-4EFD-972F-42CA7A238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77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CB759-5B97-4A9B-A0B5-B7A3582A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A7FFAE-AE85-4405-A294-D63A8A514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B60221-149F-4CC6-8187-618DBD422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D0D3CF-C28B-4375-A651-B262CB86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0922-1B0C-4B7C-AB5D-993A01E777C1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8A3187-7465-43F3-9951-346BA19B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6454CC-210D-40CE-8297-45B61B6C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F6F2-80D2-4EFD-972F-42CA7A238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58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A2B7B3-C5EF-4576-9948-09EA03E5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D1BAF2-0F4A-4286-8DAE-87330F05B5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505CAA-B4BA-455C-B326-F72515B81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F79A08-C6AC-4D48-80C8-60B0A0DD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0922-1B0C-4B7C-AB5D-993A01E777C1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CC3B7E-E01A-446D-A22F-A57A2B51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4D6CAB-5329-4411-8714-C3EF45E0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F6F2-80D2-4EFD-972F-42CA7A238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3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73000" r="-1000" b="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002229-803C-4928-82EB-5805B7C4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F9FC1E-A133-4622-92CD-4032F5CCA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82931D-193B-4A38-B561-85B58F1DF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10922-1B0C-4B7C-AB5D-993A01E777C1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76A86A-D6BD-4438-8F59-3494397A2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D8E3ED-5B2C-402C-BA40-EF603061B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F6F2-80D2-4EFD-972F-42CA7A238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7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E0E58-EAED-4EB2-B1C1-AFE7C6EDA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ARBITRAGE KARATE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A1499B-9658-45BB-A2BB-92364A8E7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59145"/>
          </a:xfrm>
        </p:spPr>
        <p:txBody>
          <a:bodyPr/>
          <a:lstStyle/>
          <a:p>
            <a:r>
              <a:rPr lang="fr-FR" dirty="0"/>
              <a:t>SAISON 2023-2024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0B250D4D-FBF4-457E-94FD-E7D709C18A5E}"/>
              </a:ext>
            </a:extLst>
          </p:cNvPr>
          <p:cNvSpPr txBox="1">
            <a:spLocks/>
          </p:cNvSpPr>
          <p:nvPr/>
        </p:nvSpPr>
        <p:spPr>
          <a:xfrm>
            <a:off x="1524000" y="5194851"/>
            <a:ext cx="9144000" cy="93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Nouvelle règlementation pour site CDK25</a:t>
            </a:r>
          </a:p>
        </p:txBody>
      </p:sp>
    </p:spTree>
    <p:extLst>
      <p:ext uri="{BB962C8B-B14F-4D97-AF65-F5344CB8AC3E}">
        <p14:creationId xmlns:p14="http://schemas.microsoft.com/office/powerpoint/2010/main" val="2424680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24FB0-CB59-4215-8A63-44EDDB29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KUMITE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BE0BB2-04A2-4620-8660-596CF2C5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5257800" cy="4948651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AVERTISSEMENTS ET PENALITES</a:t>
            </a:r>
            <a:endParaRPr lang="fr-FR" sz="1800" dirty="0"/>
          </a:p>
          <a:p>
            <a:pPr marL="0" indent="0" algn="just">
              <a:buNone/>
            </a:pPr>
            <a:r>
              <a:rPr lang="fr-FR" sz="1800" b="1" dirty="0"/>
              <a:t>Avertissements officiels</a:t>
            </a:r>
          </a:p>
          <a:p>
            <a:pPr marL="0" indent="0" algn="just">
              <a:buNone/>
            </a:pPr>
            <a:endParaRPr lang="fr-FR" sz="1800" b="1" dirty="0"/>
          </a:p>
          <a:p>
            <a:pPr marL="0" indent="0" algn="just">
              <a:buNone/>
            </a:pPr>
            <a:r>
              <a:rPr lang="fr-FR" sz="1800" dirty="0"/>
              <a:t>Lors d’une infraction mineure, l’arbitre octroiera « CHUI 1 » au fautif. Si le compétiteur continue de faire des infractions, l’arbitre continuera dans l’échelle des avertissements par « CHUI 2 » puis « CHUI 3 » et « HANSOKU CHUI ». Il finira par le pénaliser en le disqualifiant avec « HANSOKU ».</a:t>
            </a:r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r>
              <a:rPr lang="fr-FR" sz="1800" dirty="0"/>
              <a:t>En cas de contact excessif ou de blessure, l’arbitre pourra monter directement dans l’échelle des avertissements voir donner une pénalité.</a:t>
            </a:r>
          </a:p>
        </p:txBody>
      </p:sp>
      <p:pic>
        <p:nvPicPr>
          <p:cNvPr id="5" name="Image 4" descr="Une image contenant personne, complet, homme, portant&#10;&#10;Description générée automatiquement">
            <a:extLst>
              <a:ext uri="{FF2B5EF4-FFF2-40B4-BE49-F238E27FC236}">
                <a16:creationId xmlns:a16="http://schemas.microsoft.com/office/drawing/2014/main" id="{325BE348-7189-4FA7-8EC2-B37B8A65E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5" y="245051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9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07AB2-089A-4E43-A010-36E1E388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KUMITE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ECA1D-D730-42E0-A066-36C63E260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22635" cy="476070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fr-FR" dirty="0"/>
              <a:t>REGLE DES 10 SECONDES</a:t>
            </a:r>
          </a:p>
          <a:p>
            <a:pPr marL="457200" lvl="1" indent="0" algn="just">
              <a:buNone/>
            </a:pPr>
            <a:r>
              <a:rPr lang="fr-FR" dirty="0"/>
              <a:t>Lorsqu’un compétiteur qui chute, qui est projeté ou qui tombe à la suite d’un coup, reste allongé sur le côté, le dos ou le ventre et ne se remet pas immédiatement sur ses pied, l’arbitre arrête le combat puis commence à décompter avec ses doigts pour chaque seconde le bras levé (pour être visible de tout le monde).</a:t>
            </a:r>
          </a:p>
          <a:p>
            <a:pPr marL="457200" lvl="1" indent="0" algn="just">
              <a:buNone/>
            </a:pPr>
            <a:r>
              <a:rPr lang="fr-FR" dirty="0"/>
              <a:t>Si le compétiteur se remet debout avant la fin des 10 secondes, l’arbitre donne sa décision et peut décider d’appeler ou non le médecin.</a:t>
            </a:r>
          </a:p>
          <a:p>
            <a:pPr marL="457200" lvl="1" indent="0" algn="just">
              <a:buNone/>
            </a:pPr>
            <a:r>
              <a:rPr lang="fr-FR" dirty="0"/>
              <a:t>Si le compétiteur ne se remet pas debout, l’arbitre fera le geste TORIMASEN dans la direction de celui-ci pour signifier la fin du temps et donnera la décision en fonction des 4 cas possibles:</a:t>
            </a:r>
          </a:p>
          <a:p>
            <a:pPr lvl="1" algn="just"/>
            <a:r>
              <a:rPr lang="fr-FR" dirty="0"/>
              <a:t>Le compétiteur au sol a reçu un coup méritant une C1 pour l’attaquant:</a:t>
            </a:r>
          </a:p>
          <a:p>
            <a:pPr lvl="2" algn="just"/>
            <a:r>
              <a:rPr lang="fr-FR" dirty="0"/>
              <a:t>HANSOKU pour l’attaquant</a:t>
            </a:r>
          </a:p>
          <a:p>
            <a:pPr lvl="2" algn="just"/>
            <a:r>
              <a:rPr lang="fr-FR" dirty="0"/>
              <a:t>Victoire pour le compétiteur au sol mais celui-ci sera déclaré KIKEN pour le reste de la compétition</a:t>
            </a:r>
          </a:p>
          <a:p>
            <a:pPr lvl="1" algn="just"/>
            <a:r>
              <a:rPr lang="fr-FR" dirty="0"/>
              <a:t>Le compétiteur au sol est marqué convenablement par l’attaquant:</a:t>
            </a:r>
          </a:p>
          <a:p>
            <a:pPr lvl="2" algn="just"/>
            <a:r>
              <a:rPr lang="fr-FR" dirty="0"/>
              <a:t>Attribution du point</a:t>
            </a:r>
          </a:p>
          <a:p>
            <a:pPr lvl="2" algn="just"/>
            <a:r>
              <a:rPr lang="fr-FR" dirty="0"/>
              <a:t>KIKEN pour le compétiteur au sol</a:t>
            </a:r>
          </a:p>
          <a:p>
            <a:pPr lvl="2" algn="just"/>
            <a:r>
              <a:rPr lang="fr-FR" dirty="0"/>
              <a:t>Victoire pour l’attaquant</a:t>
            </a:r>
          </a:p>
          <a:p>
            <a:pPr lvl="1" algn="just"/>
            <a:r>
              <a:rPr lang="fr-FR" dirty="0"/>
              <a:t>Le compétiteur a reçu un coup par sa propre négligence:</a:t>
            </a:r>
          </a:p>
          <a:p>
            <a:pPr lvl="2" algn="just"/>
            <a:r>
              <a:rPr lang="fr-FR" dirty="0"/>
              <a:t>MUBOBI pour le compétiteur au sol</a:t>
            </a:r>
          </a:p>
          <a:p>
            <a:pPr lvl="2" algn="just"/>
            <a:r>
              <a:rPr lang="fr-FR" dirty="0"/>
              <a:t>KIKEN pour le compétiteur au sol</a:t>
            </a:r>
          </a:p>
          <a:p>
            <a:pPr lvl="2" algn="just"/>
            <a:r>
              <a:rPr lang="fr-FR" dirty="0"/>
              <a:t>Victoire pour l’attaquant</a:t>
            </a:r>
          </a:p>
          <a:p>
            <a:pPr lvl="1" algn="just"/>
            <a:r>
              <a:rPr lang="fr-FR" dirty="0"/>
              <a:t>Le compétiteur au sol simule une blessure:</a:t>
            </a:r>
          </a:p>
          <a:p>
            <a:pPr lvl="2" algn="just"/>
            <a:r>
              <a:rPr lang="fr-FR" dirty="0"/>
              <a:t>SHIKKAKU pour le compétiteur au sol</a:t>
            </a:r>
          </a:p>
          <a:p>
            <a:pPr lvl="2" algn="just"/>
            <a:r>
              <a:rPr lang="fr-FR" dirty="0"/>
              <a:t>Victoire pour l’attaquant</a:t>
            </a:r>
          </a:p>
        </p:txBody>
      </p:sp>
    </p:spTree>
    <p:extLst>
      <p:ext uri="{BB962C8B-B14F-4D97-AF65-F5344CB8AC3E}">
        <p14:creationId xmlns:p14="http://schemas.microsoft.com/office/powerpoint/2010/main" val="260225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BC432-6E86-4E92-8DD4-37643932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KUMITE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D51EC-FBDD-4E0B-956C-3F1BE6399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GESTUELLE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7AEAC3-F519-0DD1-4526-50FB08C83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25" y="1825625"/>
            <a:ext cx="528610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9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BC432-6E86-4E92-8DD4-37643932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KUMITE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1FF5B0F-A004-C31D-A864-F14B3B5E2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291" y="1500349"/>
            <a:ext cx="6421582" cy="5357651"/>
          </a:xfrm>
        </p:spPr>
      </p:pic>
    </p:spTree>
    <p:extLst>
      <p:ext uri="{BB962C8B-B14F-4D97-AF65-F5344CB8AC3E}">
        <p14:creationId xmlns:p14="http://schemas.microsoft.com/office/powerpoint/2010/main" val="119087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B0E3B76-2152-0920-DA4E-E55F4153B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11" y="1137788"/>
            <a:ext cx="4274280" cy="57202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9BBC432-6E86-4E92-8DD4-37643932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KUMITE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FBFA32E-B151-A0C6-B238-AB10674AC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3603" y="1408379"/>
            <a:ext cx="3902178" cy="5535962"/>
          </a:xfrm>
        </p:spPr>
      </p:pic>
    </p:spTree>
    <p:extLst>
      <p:ext uri="{BB962C8B-B14F-4D97-AF65-F5344CB8AC3E}">
        <p14:creationId xmlns:p14="http://schemas.microsoft.com/office/powerpoint/2010/main" val="80005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BC432-6E86-4E92-8DD4-37643932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r>
              <a:rPr lang="fr-FR" dirty="0"/>
              <a:t>REGLEMENTATION KUMITE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370E59-3F68-68F7-C533-ED2585A8B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892" y="1347497"/>
            <a:ext cx="4488190" cy="53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76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BC432-6E86-4E92-8DD4-37643932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KUMITE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A60BA6-EAFE-7D22-8D81-B5086A9A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4" y="2183438"/>
            <a:ext cx="9663546" cy="37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20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BC432-6E86-4E92-8DD4-37643932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KUMITE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D51EC-FBDD-4E0B-956C-3F1BE6399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39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/>
              <a:t>En département</a:t>
            </a:r>
          </a:p>
          <a:p>
            <a:pPr lvl="1" algn="just"/>
            <a:r>
              <a:rPr lang="fr-FR" dirty="0"/>
              <a:t>Jugement possible à 3 juges et un arbitre, le rôle du KANSA sera tenu par le responsable de TATAMI</a:t>
            </a:r>
          </a:p>
          <a:p>
            <a:pPr lvl="1" algn="just"/>
            <a:r>
              <a:rPr lang="fr-FR" dirty="0"/>
              <a:t>Sur-classement dans la catégorie d’âge supérieur possible sauf pour les pupilles et benjamins</a:t>
            </a:r>
          </a:p>
          <a:p>
            <a:pPr lvl="1" algn="just"/>
            <a:r>
              <a:rPr lang="fr-FR" dirty="0"/>
              <a:t>Tenue sportive personnelles obligatoires: karate-gi blanc, ceinture rouge/bleue, protège poings rouge/bleu, protèges pieds et tibias rouge/bleu, protège dents (adapté en cas d’appareil dentaire), coquille pour les combattants, protège poitrine pour les combattantes cadettes, juniors et séniors. Pour les catégories minimes et en dessous, plastron réversible rouge/bleu sans ceinture dessous et casque rouge/bleu</a:t>
            </a:r>
          </a:p>
          <a:p>
            <a:pPr lvl="1" algn="just"/>
            <a:r>
              <a:rPr lang="fr-FR" dirty="0"/>
              <a:t>Compétition par élimination directe et par repêchage simple (les 2 finalistes repêchent les athlètes qu’ils ont battus)</a:t>
            </a:r>
          </a:p>
          <a:p>
            <a:pPr lvl="1" algn="just"/>
            <a:r>
              <a:rPr lang="fr-FR" dirty="0"/>
              <a:t>Aucune tolérance de poids ne peut être accordée aux catégories juniors et séniors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50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9BE4B-FA87-4332-8CC1-75AA67BC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KATA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6B7F0B-7B19-470A-A856-ADCACEB75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8" y="1848954"/>
            <a:ext cx="46482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CRITERES DE JUGEMENT KATA</a:t>
            </a:r>
          </a:p>
          <a:p>
            <a:pPr lvl="1"/>
            <a:r>
              <a:rPr lang="fr-FR" dirty="0"/>
              <a:t>EXECUTION TECHNIQUE</a:t>
            </a:r>
          </a:p>
          <a:p>
            <a:pPr lvl="2"/>
            <a:r>
              <a:rPr lang="fr-FR" dirty="0"/>
              <a:t>Position</a:t>
            </a:r>
          </a:p>
          <a:p>
            <a:pPr lvl="2"/>
            <a:r>
              <a:rPr lang="fr-FR" dirty="0"/>
              <a:t>Technique</a:t>
            </a:r>
          </a:p>
          <a:p>
            <a:pPr lvl="2"/>
            <a:r>
              <a:rPr lang="fr-FR" dirty="0"/>
              <a:t>Mouvements de transition</a:t>
            </a:r>
          </a:p>
          <a:p>
            <a:pPr lvl="2"/>
            <a:r>
              <a:rPr lang="fr-FR" dirty="0"/>
              <a:t>Temps/synchronisation</a:t>
            </a:r>
          </a:p>
          <a:p>
            <a:pPr lvl="2"/>
            <a:r>
              <a:rPr lang="fr-FR" dirty="0"/>
              <a:t>Respiration correcte</a:t>
            </a:r>
          </a:p>
          <a:p>
            <a:pPr lvl="2"/>
            <a:r>
              <a:rPr lang="fr-FR" dirty="0"/>
              <a:t>Concentration</a:t>
            </a:r>
          </a:p>
          <a:p>
            <a:pPr lvl="2"/>
            <a:r>
              <a:rPr lang="fr-FR" dirty="0"/>
              <a:t>Forme correcte du KATA</a:t>
            </a:r>
          </a:p>
          <a:p>
            <a:pPr lvl="1"/>
            <a:r>
              <a:rPr lang="fr-FR" dirty="0"/>
              <a:t>EXECUTION SPORTIVE</a:t>
            </a:r>
          </a:p>
          <a:p>
            <a:pPr lvl="2"/>
            <a:r>
              <a:rPr lang="fr-FR" dirty="0"/>
              <a:t>Force</a:t>
            </a:r>
          </a:p>
          <a:p>
            <a:pPr lvl="2"/>
            <a:r>
              <a:rPr lang="fr-FR" dirty="0"/>
              <a:t>Vitesse</a:t>
            </a:r>
          </a:p>
          <a:p>
            <a:pPr lvl="2"/>
            <a:r>
              <a:rPr lang="fr-FR" dirty="0"/>
              <a:t>Equilibre</a:t>
            </a:r>
          </a:p>
          <a:p>
            <a:pPr lvl="2"/>
            <a:r>
              <a:rPr lang="fr-FR" dirty="0"/>
              <a:t>Rythme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7C252DB-7CDE-43B9-84F4-6D60F5383D2F}"/>
              </a:ext>
            </a:extLst>
          </p:cNvPr>
          <p:cNvSpPr txBox="1">
            <a:spLocks/>
          </p:cNvSpPr>
          <p:nvPr/>
        </p:nvSpPr>
        <p:spPr>
          <a:xfrm>
            <a:off x="5049078" y="1848954"/>
            <a:ext cx="48469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CRITERES DE JUGEMENT BUNKAÏ</a:t>
            </a:r>
          </a:p>
          <a:p>
            <a:pPr lvl="1"/>
            <a:r>
              <a:rPr lang="fr-FR" dirty="0"/>
              <a:t>EXECUTION TECHNIQUE</a:t>
            </a:r>
          </a:p>
          <a:p>
            <a:pPr lvl="2"/>
            <a:r>
              <a:rPr lang="fr-FR" dirty="0"/>
              <a:t>Position</a:t>
            </a:r>
          </a:p>
          <a:p>
            <a:pPr lvl="2"/>
            <a:r>
              <a:rPr lang="fr-FR" dirty="0"/>
              <a:t>Technique</a:t>
            </a:r>
          </a:p>
          <a:p>
            <a:pPr lvl="2"/>
            <a:r>
              <a:rPr lang="fr-FR" dirty="0"/>
              <a:t>Mouvements de transition</a:t>
            </a:r>
          </a:p>
          <a:p>
            <a:pPr lvl="2"/>
            <a:r>
              <a:rPr lang="fr-FR" dirty="0"/>
              <a:t>Temps et distance</a:t>
            </a:r>
          </a:p>
          <a:p>
            <a:pPr lvl="2"/>
            <a:r>
              <a:rPr lang="fr-FR" dirty="0"/>
              <a:t>Contrôle</a:t>
            </a:r>
          </a:p>
          <a:p>
            <a:pPr lvl="2"/>
            <a:r>
              <a:rPr lang="fr-FR" dirty="0"/>
              <a:t>Concentration</a:t>
            </a:r>
          </a:p>
          <a:p>
            <a:pPr lvl="2"/>
            <a:r>
              <a:rPr lang="fr-FR" dirty="0"/>
              <a:t>Forme correcte du BUNKAÏ</a:t>
            </a:r>
          </a:p>
          <a:p>
            <a:pPr lvl="1"/>
            <a:r>
              <a:rPr lang="fr-FR" dirty="0"/>
              <a:t>EXECUTION SPORTIVE</a:t>
            </a:r>
          </a:p>
          <a:p>
            <a:pPr lvl="2"/>
            <a:r>
              <a:rPr lang="fr-FR" dirty="0"/>
              <a:t>Force</a:t>
            </a:r>
          </a:p>
          <a:p>
            <a:pPr lvl="2"/>
            <a:r>
              <a:rPr lang="fr-FR" dirty="0"/>
              <a:t>Vitesse</a:t>
            </a:r>
          </a:p>
          <a:p>
            <a:pPr lvl="2"/>
            <a:r>
              <a:rPr lang="fr-FR" dirty="0"/>
              <a:t>Equilibre</a:t>
            </a:r>
          </a:p>
          <a:p>
            <a:pPr lvl="2"/>
            <a:r>
              <a:rPr lang="fr-FR" dirty="0"/>
              <a:t>Temps</a:t>
            </a:r>
          </a:p>
        </p:txBody>
      </p:sp>
    </p:spTree>
    <p:extLst>
      <p:ext uri="{BB962C8B-B14F-4D97-AF65-F5344CB8AC3E}">
        <p14:creationId xmlns:p14="http://schemas.microsoft.com/office/powerpoint/2010/main" val="3086088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7A688-178E-46C9-AA05-5C3527AB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KATA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614434-D5F0-42FB-AB85-DDB64F169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CRITERES DE DISQUALIFICATION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Faire une pause ou un arrêt perceptible pendant plusieurs secondes</a:t>
            </a:r>
          </a:p>
          <a:p>
            <a:pPr lvl="1"/>
            <a:r>
              <a:rPr lang="fr-FR" dirty="0"/>
              <a:t>Dépasser la durée limite de 5 minutes pour l'exécution du kata et du bunkaï</a:t>
            </a:r>
          </a:p>
          <a:p>
            <a:pPr lvl="1"/>
            <a:r>
              <a:rPr lang="fr-FR" dirty="0"/>
              <a:t>Exécuter pendant le bunkaï un ciseau avec les jambes autour du cou pour faire chuter le partenaire</a:t>
            </a:r>
          </a:p>
        </p:txBody>
      </p:sp>
    </p:spTree>
    <p:extLst>
      <p:ext uri="{BB962C8B-B14F-4D97-AF65-F5344CB8AC3E}">
        <p14:creationId xmlns:p14="http://schemas.microsoft.com/office/powerpoint/2010/main" val="404318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BFC2C-B15A-4F0E-96C4-15630F94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382907" cy="530225"/>
          </a:xfrm>
        </p:spPr>
        <p:txBody>
          <a:bodyPr>
            <a:normAutofit fontScale="90000"/>
          </a:bodyPr>
          <a:lstStyle/>
          <a:p>
            <a:r>
              <a:rPr lang="fr-FR" dirty="0"/>
              <a:t>MENU</a:t>
            </a:r>
          </a:p>
        </p:txBody>
      </p:sp>
      <p:pic>
        <p:nvPicPr>
          <p:cNvPr id="6" name="Espace réservé du contenu 5" descr="Gros plan d'une ceinture d'arts martiaux">
            <a:extLst>
              <a:ext uri="{FF2B5EF4-FFF2-40B4-BE49-F238E27FC236}">
                <a16:creationId xmlns:a16="http://schemas.microsoft.com/office/drawing/2014/main" id="{ADD70B59-D70B-4E46-A294-CA5DCAA52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20" y="2281740"/>
            <a:ext cx="6172200" cy="4113795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91F72E-6BCE-417C-8A4F-82142FB65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08364"/>
            <a:ext cx="3932237" cy="494607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REGLEMENTATION KUMITE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DUREE DES COMBATS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SURFACES D’ATTAQUE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CRITERES DE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AVERTISSEMENTS ET PENALITES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REGLE DES 10 SECONDES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GESTUELLE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EN DEPARTEMENT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REGLEMENTATION KATA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CRITERES DE JUGEMENT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CRITERES DE FAUTES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CRITERES DE DISQUALIFICATION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/>
              <a:t>EN DEPARTEMENT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CATEGORIES D’AGE ET DE POIDS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1927370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7A688-178E-46C9-AA05-5C3527AB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KATA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614434-D5F0-42FB-AB85-DDB64F169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CRITERES DE FAUTES</a:t>
            </a:r>
          </a:p>
          <a:p>
            <a:pPr lvl="1"/>
            <a:r>
              <a:rPr lang="fr-FR" dirty="0"/>
              <a:t>La moindre perte d’équilibre</a:t>
            </a:r>
          </a:p>
          <a:p>
            <a:pPr lvl="1"/>
            <a:r>
              <a:rPr lang="fr-FR" dirty="0"/>
              <a:t>L’exécution d’un mouvement incorrect ou incomplet</a:t>
            </a:r>
          </a:p>
          <a:p>
            <a:pPr lvl="1"/>
            <a:r>
              <a:rPr lang="fr-FR" dirty="0"/>
              <a:t>Des mouvements asynchrones ou non simultanés en équipe</a:t>
            </a:r>
          </a:p>
          <a:p>
            <a:pPr lvl="1"/>
            <a:r>
              <a:rPr lang="fr-FR" dirty="0"/>
              <a:t>L'utilisation de signaux audibles, les respirations sonores ainsi que la théatralisation</a:t>
            </a:r>
          </a:p>
          <a:p>
            <a:pPr lvl="1"/>
            <a:r>
              <a:rPr lang="fr-FR" dirty="0"/>
              <a:t>Perdre du temps (déplacements prolongés, inclinaisons excessives, pauses trop longues avant un mouvement)</a:t>
            </a:r>
          </a:p>
          <a:p>
            <a:pPr lvl="1"/>
            <a:r>
              <a:rPr lang="fr-FR" dirty="0"/>
              <a:t>Distraire les juges pendant l'exécution de l'adversaire</a:t>
            </a:r>
          </a:p>
          <a:p>
            <a:pPr lvl="1"/>
            <a:r>
              <a:rPr lang="fr-FR" dirty="0"/>
              <a:t>Causer des blessures par une technique non contrôlée lors du bunkaï</a:t>
            </a:r>
          </a:p>
        </p:txBody>
      </p:sp>
    </p:spTree>
    <p:extLst>
      <p:ext uri="{BB962C8B-B14F-4D97-AF65-F5344CB8AC3E}">
        <p14:creationId xmlns:p14="http://schemas.microsoft.com/office/powerpoint/2010/main" val="121599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BC432-6E86-4E92-8DD4-37643932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KATA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D51EC-FBDD-4E0B-956C-3F1BE6399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39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En département</a:t>
            </a:r>
          </a:p>
          <a:p>
            <a:pPr lvl="1" algn="just"/>
            <a:r>
              <a:rPr lang="fr-FR" dirty="0"/>
              <a:t>Jugement possible à 3 juges</a:t>
            </a:r>
          </a:p>
          <a:p>
            <a:pPr lvl="1" algn="just"/>
            <a:r>
              <a:rPr lang="fr-FR" dirty="0"/>
              <a:t>Sur-classement dans la catégorie d’âge supérieur possible sauf pour les pupilles et benjamins</a:t>
            </a:r>
          </a:p>
          <a:p>
            <a:pPr lvl="1" algn="just"/>
            <a:r>
              <a:rPr lang="fr-FR" dirty="0"/>
              <a:t>Tenue sportive personnelles obligatoires: karate-gi blanc, ceinture rouge/bleue</a:t>
            </a:r>
          </a:p>
          <a:p>
            <a:pPr lvl="1" algn="just"/>
            <a:r>
              <a:rPr lang="fr-FR" dirty="0"/>
              <a:t>Compétition par élimination directe et par repêchage simple (les 2 finalistes repêchent les athlètes qu’ils ont battus</a:t>
            </a:r>
          </a:p>
          <a:p>
            <a:pPr lvl="1" algn="just"/>
            <a:r>
              <a:rPr lang="fr-FR" dirty="0"/>
              <a:t>Les MINIMES, CADETS, JUNIORS et SENIORS doivent faire un kata différent jusqu’au  cinquième tour au minimum. Ensuite, ils pourront ou continuer à faire des katas différents ou reprendre une seule fois un des katas déjà exécutés. Les </a:t>
            </a:r>
            <a:r>
              <a:rPr lang="fr-FR" dirty="0" err="1"/>
              <a:t>byes</a:t>
            </a:r>
            <a:r>
              <a:rPr lang="fr-FR" dirty="0"/>
              <a:t> (tours passés sans opposant) seront comptés comme </a:t>
            </a:r>
          </a:p>
          <a:p>
            <a:pPr lvl="1" algn="just"/>
            <a:r>
              <a:rPr lang="fr-FR" dirty="0"/>
              <a:t>Les MINIMES peuvent présenter pour les demi-finales, finales, demi-finales de repêchage et finales de repêchage un kata de la liste des CADETS, JUNIORS et SENIORS.</a:t>
            </a:r>
          </a:p>
          <a:p>
            <a:pPr lvl="1" algn="just"/>
            <a:r>
              <a:rPr lang="fr-FR" dirty="0"/>
              <a:t>Les PUPILLES et BEJAMINS ont la possibilité de représenter une seule fois 2 katas déjà exécutés </a:t>
            </a:r>
          </a:p>
        </p:txBody>
      </p:sp>
    </p:spTree>
    <p:extLst>
      <p:ext uri="{BB962C8B-B14F-4D97-AF65-F5344CB8AC3E}">
        <p14:creationId xmlns:p14="http://schemas.microsoft.com/office/powerpoint/2010/main" val="1214932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82F09-229E-47D5-AE5C-7384F2B4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CATEGORIES D’AGE ET DE POIDS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10DCE9-31E7-DBAA-65F2-F599B3AA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56" y="1351782"/>
            <a:ext cx="4791744" cy="51442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A449A5-D58B-D13F-3859-A4613E49F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17" y="1351782"/>
            <a:ext cx="4896533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79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15761-B176-4D17-A085-1ED7820D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CONTACTS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0E3590-7F66-4BA5-A7C6-5ADE7A7ED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Patrick GARCIA Président du comité départemental</a:t>
            </a:r>
          </a:p>
          <a:p>
            <a:pPr marL="457200" lvl="1" indent="0">
              <a:buNone/>
            </a:pPr>
            <a:r>
              <a:rPr lang="fr-FR" dirty="0"/>
              <a:t>Cdk25.doubs@gmail.com</a:t>
            </a:r>
          </a:p>
          <a:p>
            <a:r>
              <a:rPr lang="fr-FR" dirty="0"/>
              <a:t>Simon DECRAENE Responsable d’arbitrage départemental</a:t>
            </a:r>
          </a:p>
          <a:p>
            <a:pPr marL="457200" lvl="1" indent="0">
              <a:buNone/>
            </a:pPr>
            <a:r>
              <a:rPr lang="fr-FR" dirty="0"/>
              <a:t>simon.decraene@orange.fr</a:t>
            </a:r>
          </a:p>
          <a:p>
            <a:r>
              <a:rPr lang="fr-FR" dirty="0"/>
              <a:t>Samuel RAVOT Responsable d’arbitrage adjoint</a:t>
            </a:r>
          </a:p>
          <a:p>
            <a:pPr marL="457200" lvl="1" indent="0">
              <a:buNone/>
            </a:pPr>
            <a:r>
              <a:rPr lang="fr-FR" dirty="0"/>
              <a:t>samuel.ravot@bbox.fr</a:t>
            </a:r>
          </a:p>
        </p:txBody>
      </p:sp>
    </p:spTree>
    <p:extLst>
      <p:ext uri="{BB962C8B-B14F-4D97-AF65-F5344CB8AC3E}">
        <p14:creationId xmlns:p14="http://schemas.microsoft.com/office/powerpoint/2010/main" val="157005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98702-A1D2-48BC-9BFA-4369F982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KUMITE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F1391D-2AC9-4208-95AE-9A0AB6D62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583"/>
            <a:ext cx="10515600" cy="4149380"/>
          </a:xfrm>
        </p:spPr>
        <p:txBody>
          <a:bodyPr/>
          <a:lstStyle/>
          <a:p>
            <a:pPr algn="just"/>
            <a:r>
              <a:rPr lang="fr-FR" dirty="0"/>
              <a:t>DUREE DES COMBATS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/>
              <a:t>SENIORS et ESPOIRS: 3 minutes (sauf coupe corpo intergénérationnelle et VETERANS: 2 minutes</a:t>
            </a:r>
          </a:p>
          <a:p>
            <a:pPr lvl="1" algn="just"/>
            <a:r>
              <a:rPr lang="fr-FR" dirty="0"/>
              <a:t>JUNIORS, CADETS, MINIMES et BENJAMINS: 2 minutes</a:t>
            </a:r>
          </a:p>
          <a:p>
            <a:pPr lvl="1" algn="just"/>
            <a:r>
              <a:rPr lang="fr-FR" dirty="0"/>
              <a:t>PUPILLES ET POUSSINS: 1 minute 30</a:t>
            </a:r>
          </a:p>
        </p:txBody>
      </p:sp>
    </p:spTree>
    <p:extLst>
      <p:ext uri="{BB962C8B-B14F-4D97-AF65-F5344CB8AC3E}">
        <p14:creationId xmlns:p14="http://schemas.microsoft.com/office/powerpoint/2010/main" val="117304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98702-A1D2-48BC-9BFA-4369F982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KUMITE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F1391D-2AC9-4208-95AE-9A0AB6D62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583"/>
            <a:ext cx="10515600" cy="4149380"/>
          </a:xfrm>
        </p:spPr>
        <p:txBody>
          <a:bodyPr/>
          <a:lstStyle/>
          <a:p>
            <a:pPr algn="just"/>
            <a:r>
              <a:rPr lang="fr-FR" dirty="0"/>
              <a:t>SURFACES D’ATTAQUE:</a:t>
            </a:r>
          </a:p>
          <a:p>
            <a:pPr lvl="1" algn="just"/>
            <a:r>
              <a:rPr lang="fr-FR" dirty="0"/>
              <a:t>Tête</a:t>
            </a:r>
          </a:p>
          <a:p>
            <a:pPr lvl="1" algn="just"/>
            <a:r>
              <a:rPr lang="fr-FR" dirty="0"/>
              <a:t>Visage</a:t>
            </a:r>
          </a:p>
          <a:p>
            <a:pPr lvl="1" algn="just"/>
            <a:r>
              <a:rPr lang="fr-FR" dirty="0"/>
              <a:t>Cou</a:t>
            </a:r>
          </a:p>
          <a:p>
            <a:pPr lvl="1" algn="just"/>
            <a:r>
              <a:rPr lang="fr-FR" dirty="0"/>
              <a:t>Poitrine</a:t>
            </a:r>
          </a:p>
          <a:p>
            <a:pPr lvl="1" algn="just"/>
            <a:r>
              <a:rPr lang="fr-FR" dirty="0"/>
              <a:t>Abdomen</a:t>
            </a:r>
          </a:p>
          <a:p>
            <a:pPr lvl="1" algn="just"/>
            <a:r>
              <a:rPr lang="fr-FR" dirty="0"/>
              <a:t>Côtés</a:t>
            </a:r>
          </a:p>
          <a:p>
            <a:pPr lvl="1" algn="just"/>
            <a:r>
              <a:rPr lang="fr-FR" dirty="0"/>
              <a:t>Dos</a:t>
            </a:r>
          </a:p>
        </p:txBody>
      </p:sp>
    </p:spTree>
    <p:extLst>
      <p:ext uri="{BB962C8B-B14F-4D97-AF65-F5344CB8AC3E}">
        <p14:creationId xmlns:p14="http://schemas.microsoft.com/office/powerpoint/2010/main" val="376809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98702-A1D2-48BC-9BFA-4369F982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KUMITE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F1391D-2AC9-4208-95AE-9A0AB6D62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CRITERES DE POINTS</a:t>
            </a:r>
          </a:p>
          <a:p>
            <a:pPr lvl="1"/>
            <a:r>
              <a:rPr lang="fr-FR" dirty="0"/>
              <a:t>POTENTIEL D’EFFICACITE</a:t>
            </a:r>
          </a:p>
          <a:p>
            <a:pPr lvl="2"/>
            <a:r>
              <a:rPr lang="fr-FR" dirty="0"/>
              <a:t>BONNE FORME</a:t>
            </a:r>
          </a:p>
          <a:p>
            <a:pPr lvl="2"/>
            <a:r>
              <a:rPr lang="fr-FR" dirty="0"/>
              <a:t>ATTITUDE CORRECTE</a:t>
            </a:r>
          </a:p>
          <a:p>
            <a:pPr lvl="2"/>
            <a:r>
              <a:rPr lang="fr-FR" dirty="0"/>
              <a:t>GRANDE VIGUEUR D’APPLICATION</a:t>
            </a:r>
          </a:p>
          <a:p>
            <a:pPr lvl="1"/>
            <a:r>
              <a:rPr lang="fr-FR" dirty="0"/>
              <a:t>DISTANCE CORRECTE</a:t>
            </a:r>
          </a:p>
          <a:p>
            <a:pPr lvl="1"/>
            <a:r>
              <a:rPr lang="fr-FR" dirty="0"/>
              <a:t>VIGILANCE (ZANCHIN)</a:t>
            </a:r>
          </a:p>
          <a:p>
            <a:pPr lvl="1"/>
            <a:r>
              <a:rPr lang="fr-FR" dirty="0"/>
              <a:t>TIMING CORRECT</a:t>
            </a:r>
          </a:p>
        </p:txBody>
      </p:sp>
    </p:spTree>
    <p:extLst>
      <p:ext uri="{BB962C8B-B14F-4D97-AF65-F5344CB8AC3E}">
        <p14:creationId xmlns:p14="http://schemas.microsoft.com/office/powerpoint/2010/main" val="367979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24FB0-CB59-4215-8A63-44EDDB29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KUMITE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BE0BB2-04A2-4620-8660-596CF2C5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5257800" cy="4948651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AVERTISSEMENTS ET PENALITES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FF0000"/>
                </a:solidFill>
              </a:rPr>
              <a:t>Attention! Depuis cette année, il n’existe plus qu’une seule catégorie d’infraction.</a:t>
            </a:r>
          </a:p>
          <a:p>
            <a:pPr marL="0" indent="0" algn="just">
              <a:buNone/>
            </a:pPr>
            <a:r>
              <a:rPr lang="fr-FR" dirty="0"/>
              <a:t>Les 16 comportements suivants sont interdits: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fr-FR" dirty="0"/>
              <a:t>Les techniques qui ont un contact excessif ou qui entrent en contact avec la gorge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fr-FR" dirty="0"/>
              <a:t>Les attaques aux bras, aux jambes, à l’aine, aux articulations ou au cou-de-pied</a:t>
            </a:r>
          </a:p>
        </p:txBody>
      </p:sp>
      <p:pic>
        <p:nvPicPr>
          <p:cNvPr id="5" name="Image 4" descr="Une image contenant personne, complet, homme, portant&#10;&#10;Description générée automatiquement">
            <a:extLst>
              <a:ext uri="{FF2B5EF4-FFF2-40B4-BE49-F238E27FC236}">
                <a16:creationId xmlns:a16="http://schemas.microsoft.com/office/drawing/2014/main" id="{325BE348-7189-4FA7-8EC2-B37B8A65E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5" y="245051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2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24FB0-CB59-4215-8A63-44EDDB29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KUMITE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BE0BB2-04A2-4620-8660-596CF2C5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3" y="1690688"/>
            <a:ext cx="5583382" cy="49040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/>
              <a:t>AVERTISSEMENTS ET PENALITES</a:t>
            </a:r>
          </a:p>
          <a:p>
            <a:pPr marL="1371600" lvl="2" indent="-457200" algn="just">
              <a:buFont typeface="+mj-lt"/>
              <a:buAutoNum type="arabicPeriod" startAt="3"/>
            </a:pPr>
            <a:r>
              <a:rPr lang="fr-FR" sz="2200" dirty="0"/>
              <a:t>Les attaques au visage main ouverte</a:t>
            </a:r>
          </a:p>
          <a:p>
            <a:pPr marL="1371600" lvl="2" indent="-457200" algn="just">
              <a:buFont typeface="+mj-lt"/>
              <a:buAutoNum type="arabicPeriod" startAt="3"/>
            </a:pPr>
            <a:r>
              <a:rPr lang="fr-FR" sz="2200" dirty="0"/>
              <a:t>Les techniques exécutées après « WAKARETE » et avant « TSUSUKETE HAJIME »</a:t>
            </a:r>
          </a:p>
          <a:p>
            <a:pPr marL="1371600" lvl="2" indent="-457200" algn="just">
              <a:buFont typeface="+mj-lt"/>
              <a:buAutoNum type="arabicPeriod" startAt="3"/>
            </a:pPr>
            <a:r>
              <a:rPr lang="fr-FR" sz="2200" dirty="0"/>
              <a:t>Les techniques de projection dangereuses ou interdites</a:t>
            </a:r>
          </a:p>
          <a:p>
            <a:pPr marL="1371600" lvl="2" indent="-457200" algn="just">
              <a:buFont typeface="+mj-lt"/>
              <a:buAutoNum type="arabicPeriod" startAt="3"/>
            </a:pPr>
            <a:r>
              <a:rPr lang="fr-FR" sz="2200" dirty="0"/>
              <a:t>Feindre ou exagérer une blessure</a:t>
            </a:r>
          </a:p>
          <a:p>
            <a:pPr marL="1371600" lvl="2" indent="-457200" algn="just">
              <a:buFont typeface="+mj-lt"/>
              <a:buAutoNum type="arabicPeriod" startAt="3"/>
            </a:pPr>
            <a:r>
              <a:rPr lang="fr-FR" sz="2200" dirty="0"/>
              <a:t>Sortir de l’aire de compétition de manière volontaire ou non provoquée par l’adversaire</a:t>
            </a:r>
          </a:p>
          <a:p>
            <a:pPr marL="1371600" lvl="2" indent="-457200" algn="just">
              <a:buFont typeface="+mj-lt"/>
              <a:buAutoNum type="arabicPeriod" startAt="3"/>
            </a:pPr>
            <a:r>
              <a:rPr lang="fr-FR" sz="2200" dirty="0"/>
              <a:t>Se mettre en danger (MUBOBI)</a:t>
            </a:r>
          </a:p>
          <a:p>
            <a:pPr marL="1371600" lvl="2" indent="-457200" algn="just">
              <a:buFont typeface="+mj-lt"/>
              <a:buAutoNum type="arabicPeriod" startAt="3"/>
            </a:pPr>
            <a:r>
              <a:rPr lang="fr-FR" sz="2200" dirty="0"/>
              <a:t>Fuir le combat</a:t>
            </a:r>
          </a:p>
          <a:p>
            <a:pPr marL="1371600" lvl="2" indent="-457200" algn="just">
              <a:buFont typeface="+mj-lt"/>
              <a:buAutoNum type="arabicPeriod" startAt="3"/>
            </a:pPr>
            <a:r>
              <a:rPr lang="fr-FR" sz="2200" dirty="0"/>
              <a:t>Passivité </a:t>
            </a:r>
          </a:p>
          <a:p>
            <a:pPr marL="1371600" lvl="2" indent="-457200" algn="just">
              <a:buFont typeface="+mj-lt"/>
              <a:buAutoNum type="arabicPeriod" startAt="3"/>
            </a:pPr>
            <a:r>
              <a:rPr lang="fr-FR" sz="2200" dirty="0"/>
              <a:t>Tirer, rester au corps à corps, lutter, pousser, rester poitrine contre poitrine sans tenter de marquer</a:t>
            </a:r>
          </a:p>
          <a:p>
            <a:pPr marL="1371600" lvl="2" indent="-457200" algn="just">
              <a:buFont typeface="+mj-lt"/>
              <a:buAutoNum type="arabicPeriod" startAt="3"/>
            </a:pPr>
            <a:endParaRPr lang="fr-FR" dirty="0"/>
          </a:p>
        </p:txBody>
      </p:sp>
      <p:pic>
        <p:nvPicPr>
          <p:cNvPr id="5" name="Image 4" descr="Une image contenant personne, complet, homme, portant&#10;&#10;Description générée automatiquement">
            <a:extLst>
              <a:ext uri="{FF2B5EF4-FFF2-40B4-BE49-F238E27FC236}">
                <a16:creationId xmlns:a16="http://schemas.microsoft.com/office/drawing/2014/main" id="{325BE348-7189-4FA7-8EC2-B37B8A65E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5" y="245051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3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24FB0-CB59-4215-8A63-44EDDB29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KUMITE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BE0BB2-04A2-4620-8660-596CF2C5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5257800" cy="4948651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AVERTISSEMENTS ET PENALITES</a:t>
            </a:r>
          </a:p>
          <a:p>
            <a:pPr marL="1371600" lvl="2" indent="-457200" algn="just">
              <a:buFont typeface="+mj-lt"/>
              <a:buAutoNum type="arabicPeriod" startAt="12"/>
            </a:pPr>
            <a:r>
              <a:rPr lang="fr-FR" dirty="0"/>
              <a:t>Saisir l’adversaire avec les 2 mains sauf pour l’exécution d’une projection après avoir attrapé la jambe de l’adversaire</a:t>
            </a:r>
          </a:p>
          <a:p>
            <a:pPr marL="1371600" lvl="2" indent="-457200" algn="just">
              <a:buFont typeface="+mj-lt"/>
              <a:buAutoNum type="arabicPeriod" startAt="12"/>
            </a:pPr>
            <a:r>
              <a:rPr lang="fr-FR" dirty="0"/>
              <a:t>Saisir le bras ou le karate-gi de l’adversaire sans immédiatement tenter une technique</a:t>
            </a:r>
          </a:p>
          <a:p>
            <a:pPr marL="1371600" lvl="2" indent="-457200" algn="just">
              <a:buFont typeface="+mj-lt"/>
              <a:buAutoNum type="arabicPeriod" startAt="12"/>
            </a:pPr>
            <a:r>
              <a:rPr lang="fr-FR" dirty="0"/>
              <a:t>Techniques qui ne peuvent être maitrisées, les attaques dangereuses et incontrôlées</a:t>
            </a:r>
          </a:p>
          <a:p>
            <a:pPr marL="1371600" lvl="2" indent="-457200" algn="just">
              <a:buFont typeface="+mj-lt"/>
              <a:buAutoNum type="arabicPeriod" startAt="12"/>
            </a:pPr>
            <a:r>
              <a:rPr lang="fr-FR" dirty="0"/>
              <a:t>Attaques simulées ou réelles avec la tête, les genoux ou les coudes</a:t>
            </a:r>
          </a:p>
          <a:p>
            <a:pPr marL="1371600" lvl="2" indent="-457200" algn="just">
              <a:buFont typeface="+mj-lt"/>
              <a:buAutoNum type="arabicPeriod" startAt="12"/>
            </a:pPr>
            <a:r>
              <a:rPr lang="fr-FR" dirty="0"/>
              <a:t>Parler ou provoquer l’adversaire, ne pas obéir aux ordres de l’arbitre, comportement discourtois envers les officiels de l’arbitrage ou d’autres violations</a:t>
            </a:r>
          </a:p>
        </p:txBody>
      </p:sp>
      <p:pic>
        <p:nvPicPr>
          <p:cNvPr id="5" name="Image 4" descr="Une image contenant personne, complet, homme, portant&#10;&#10;Description générée automatiquement">
            <a:extLst>
              <a:ext uri="{FF2B5EF4-FFF2-40B4-BE49-F238E27FC236}">
                <a16:creationId xmlns:a16="http://schemas.microsoft.com/office/drawing/2014/main" id="{325BE348-7189-4FA7-8EC2-B37B8A65E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5" y="245051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9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24FB0-CB59-4215-8A63-44EDDB29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REGLEMENTATION KUMITE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BE0BB2-04A2-4620-8660-596CF2C5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5257800" cy="4948651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AVERTISSEMENTS ET PENALITES</a:t>
            </a:r>
            <a:endParaRPr lang="fr-FR" sz="1800" dirty="0"/>
          </a:p>
          <a:p>
            <a:pPr marL="0" indent="0" algn="just">
              <a:buNone/>
            </a:pPr>
            <a:r>
              <a:rPr lang="fr-FR" sz="1800" b="1" dirty="0"/>
              <a:t>Avertissements informels</a:t>
            </a:r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r>
              <a:rPr lang="fr-FR" sz="1800" dirty="0"/>
              <a:t>Il existe 3 avertissements informel:</a:t>
            </a:r>
          </a:p>
          <a:p>
            <a:pPr marL="0" indent="0" algn="just">
              <a:buNone/>
            </a:pPr>
            <a:endParaRPr lang="fr-FR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800" b="1" dirty="0"/>
              <a:t>TSUSUKETE</a:t>
            </a:r>
            <a:r>
              <a:rPr lang="fr-FR" sz="1800" dirty="0"/>
              <a:t> pour encourager le combat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800" b="1" dirty="0"/>
              <a:t>WAKARETE</a:t>
            </a:r>
            <a:r>
              <a:rPr lang="fr-FR" sz="1800" dirty="0"/>
              <a:t> pour briser un corps à corps (aucune attaque doit être portée avant la relance du combat)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800" b="1" dirty="0"/>
              <a:t>ATO SHI BARAKU </a:t>
            </a:r>
            <a:r>
              <a:rPr lang="fr-FR" sz="1800" dirty="0"/>
              <a:t>pour signaler les 15 dernières secondes du combat</a:t>
            </a:r>
          </a:p>
        </p:txBody>
      </p:sp>
      <p:pic>
        <p:nvPicPr>
          <p:cNvPr id="5" name="Image 4" descr="Une image contenant personne, complet, homme, portant&#10;&#10;Description générée automatiquement">
            <a:extLst>
              <a:ext uri="{FF2B5EF4-FFF2-40B4-BE49-F238E27FC236}">
                <a16:creationId xmlns:a16="http://schemas.microsoft.com/office/drawing/2014/main" id="{325BE348-7189-4FA7-8EC2-B37B8A65E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5" y="245051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878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87655</TotalTime>
  <Words>1222</Words>
  <Application>Microsoft Office PowerPoint</Application>
  <PresentationFormat>Grand écran</PresentationFormat>
  <Paragraphs>176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Thème Office</vt:lpstr>
      <vt:lpstr>ARBITRAGE KARATE</vt:lpstr>
      <vt:lpstr>MENU</vt:lpstr>
      <vt:lpstr>REGLEMENTATION KUMITE</vt:lpstr>
      <vt:lpstr>REGLEMENTATION KUMITE</vt:lpstr>
      <vt:lpstr>REGLEMENTATION KUMITE</vt:lpstr>
      <vt:lpstr>REGLEMENTATION KUMITE</vt:lpstr>
      <vt:lpstr>REGLEMENTATION KUMITE</vt:lpstr>
      <vt:lpstr>REGLEMENTATION KUMITE</vt:lpstr>
      <vt:lpstr>REGLEMENTATION KUMITE</vt:lpstr>
      <vt:lpstr>REGLEMENTATION KUMITE</vt:lpstr>
      <vt:lpstr>REGLEMENTATION KUMITE</vt:lpstr>
      <vt:lpstr>REGLEMENTATION KUMITE</vt:lpstr>
      <vt:lpstr>REGLEMENTATION KUMITE</vt:lpstr>
      <vt:lpstr>REGLEMENTATION KUMITE</vt:lpstr>
      <vt:lpstr>REGLEMENTATION KUMITE</vt:lpstr>
      <vt:lpstr>REGLEMENTATION KUMITE</vt:lpstr>
      <vt:lpstr>REGLEMENTATION KUMITE</vt:lpstr>
      <vt:lpstr>REGLEMENTATION KATA</vt:lpstr>
      <vt:lpstr>REGLEMENTATION KATA</vt:lpstr>
      <vt:lpstr>REGLEMENTATION KATA</vt:lpstr>
      <vt:lpstr>REGLEMENTATION KATA</vt:lpstr>
      <vt:lpstr>CATEGORIES D’AGE ET DE POIDS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ARBITRAGE KARATE</dc:title>
  <dc:creator>Simon Decraene</dc:creator>
  <cp:lastModifiedBy>Simon Decraene</cp:lastModifiedBy>
  <cp:revision>7</cp:revision>
  <dcterms:created xsi:type="dcterms:W3CDTF">2022-01-02T08:50:12Z</dcterms:created>
  <dcterms:modified xsi:type="dcterms:W3CDTF">2023-10-03T18:57:06Z</dcterms:modified>
</cp:coreProperties>
</file>