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90" r:id="rId4"/>
    <p:sldId id="291" r:id="rId5"/>
    <p:sldId id="259" r:id="rId6"/>
    <p:sldId id="265" r:id="rId7"/>
    <p:sldId id="277" r:id="rId8"/>
    <p:sldId id="268" r:id="rId9"/>
    <p:sldId id="280" r:id="rId10"/>
    <p:sldId id="278" r:id="rId11"/>
    <p:sldId id="279" r:id="rId12"/>
    <p:sldId id="281" r:id="rId13"/>
    <p:sldId id="283" r:id="rId14"/>
    <p:sldId id="284" r:id="rId15"/>
    <p:sldId id="285" r:id="rId16"/>
    <p:sldId id="286" r:id="rId17"/>
    <p:sldId id="264" r:id="rId18"/>
  </p:sldIdLst>
  <p:sldSz cx="12192000" cy="6858000"/>
  <p:notesSz cx="7034213" cy="10164763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77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7661" autoAdjust="0"/>
  </p:normalViewPr>
  <p:slideViewPr>
    <p:cSldViewPr snapToGrid="0" snapToObjects="1" showGuides="1">
      <p:cViewPr varScale="1">
        <p:scale>
          <a:sx n="101" d="100"/>
          <a:sy n="101" d="100"/>
        </p:scale>
        <p:origin x="990" y="102"/>
      </p:cViewPr>
      <p:guideLst>
        <p:guide orient="horz" pos="4077"/>
        <p:guide pos="385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 dirty="0" smtClean="0"/>
              <a:t>Les</a:t>
            </a:r>
            <a:r>
              <a:rPr lang="fr-FR" b="1" baseline="0" dirty="0" smtClean="0"/>
              <a:t> chiffres clés 2020/2021</a:t>
            </a:r>
            <a:endParaRPr lang="fr-FR" b="1" dirty="0"/>
          </a:p>
        </c:rich>
      </c:tx>
      <c:layout>
        <c:manualLayout>
          <c:xMode val="edge"/>
          <c:yMode val="edge"/>
          <c:x val="0.290041666666666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Feuil1!$A$2:$A$6</c:f>
              <c:strCache>
                <c:ptCount val="5"/>
                <c:pt idx="0">
                  <c:v>CBK</c:v>
                </c:pt>
                <c:pt idx="1">
                  <c:v>DAF</c:v>
                </c:pt>
                <c:pt idx="2">
                  <c:v>DIF</c:v>
                </c:pt>
                <c:pt idx="3">
                  <c:v>CQP VAE</c:v>
                </c:pt>
                <c:pt idx="4">
                  <c:v>BPJEPS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9</c:v>
                </c:pt>
                <c:pt idx="1">
                  <c:v>562</c:v>
                </c:pt>
                <c:pt idx="2">
                  <c:v>243</c:v>
                </c:pt>
                <c:pt idx="3">
                  <c:v>13</c:v>
                </c:pt>
                <c:pt idx="4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64-4D66-85EA-7137CE5EB295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FEMMES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Feuil1!$A$2:$A$6</c:f>
              <c:strCache>
                <c:ptCount val="5"/>
                <c:pt idx="0">
                  <c:v>CBK</c:v>
                </c:pt>
                <c:pt idx="1">
                  <c:v>DAF</c:v>
                </c:pt>
                <c:pt idx="2">
                  <c:v>DIF</c:v>
                </c:pt>
                <c:pt idx="3">
                  <c:v>CQP VAE</c:v>
                </c:pt>
                <c:pt idx="4">
                  <c:v>BPJEPS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23</c:v>
                </c:pt>
                <c:pt idx="1">
                  <c:v>144</c:v>
                </c:pt>
                <c:pt idx="2">
                  <c:v>87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64-4D66-85EA-7137CE5EB295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Feuil1!$A$2:$A$6</c:f>
              <c:strCache>
                <c:ptCount val="5"/>
                <c:pt idx="0">
                  <c:v>CBK</c:v>
                </c:pt>
                <c:pt idx="1">
                  <c:v>DAF</c:v>
                </c:pt>
                <c:pt idx="2">
                  <c:v>DIF</c:v>
                </c:pt>
                <c:pt idx="3">
                  <c:v>CQP VAE</c:v>
                </c:pt>
                <c:pt idx="4">
                  <c:v>BPJEPS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32</c:v>
                </c:pt>
                <c:pt idx="1">
                  <c:v>706</c:v>
                </c:pt>
                <c:pt idx="2">
                  <c:v>330</c:v>
                </c:pt>
                <c:pt idx="3">
                  <c:v>15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64-4D66-85EA-7137CE5EB2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1634031"/>
        <c:axId val="681636527"/>
      </c:barChart>
      <c:catAx>
        <c:axId val="681634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81636527"/>
        <c:crosses val="autoZero"/>
        <c:auto val="1"/>
        <c:lblAlgn val="ctr"/>
        <c:lblOffset val="100"/>
        <c:noMultiLvlLbl val="0"/>
      </c:catAx>
      <c:valAx>
        <c:axId val="681636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81634031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 dirty="0" smtClean="0"/>
              <a:t>Les</a:t>
            </a:r>
            <a:r>
              <a:rPr lang="fr-FR" b="1" baseline="0" dirty="0" smtClean="0"/>
              <a:t> chiffres clés 2021/2022</a:t>
            </a:r>
            <a:endParaRPr lang="fr-FR" b="1" dirty="0"/>
          </a:p>
        </c:rich>
      </c:tx>
      <c:layout>
        <c:manualLayout>
          <c:xMode val="edge"/>
          <c:yMode val="edge"/>
          <c:x val="0.290041666666666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Feuil1!$A$2:$A$6</c:f>
              <c:strCache>
                <c:ptCount val="5"/>
                <c:pt idx="0">
                  <c:v>CBK</c:v>
                </c:pt>
                <c:pt idx="1">
                  <c:v>DAF</c:v>
                </c:pt>
                <c:pt idx="2">
                  <c:v>DIF</c:v>
                </c:pt>
                <c:pt idx="3">
                  <c:v>DTN (DIF)</c:v>
                </c:pt>
                <c:pt idx="4">
                  <c:v>BPJEPS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5</c:v>
                </c:pt>
                <c:pt idx="1">
                  <c:v>461</c:v>
                </c:pt>
                <c:pt idx="2">
                  <c:v>999</c:v>
                </c:pt>
                <c:pt idx="3">
                  <c:v>43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64-47DF-8EE1-FDA972DBD412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FEMMES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Feuil1!$A$2:$A$6</c:f>
              <c:strCache>
                <c:ptCount val="5"/>
                <c:pt idx="0">
                  <c:v>CBK</c:v>
                </c:pt>
                <c:pt idx="1">
                  <c:v>DAF</c:v>
                </c:pt>
                <c:pt idx="2">
                  <c:v>DIF</c:v>
                </c:pt>
                <c:pt idx="3">
                  <c:v>DTN (DIF)</c:v>
                </c:pt>
                <c:pt idx="4">
                  <c:v>BPJEPS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27</c:v>
                </c:pt>
                <c:pt idx="1">
                  <c:v>119</c:v>
                </c:pt>
                <c:pt idx="2">
                  <c:v>273</c:v>
                </c:pt>
                <c:pt idx="3">
                  <c:v>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64-47DF-8EE1-FDA972DBD412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Feuil1!$A$2:$A$6</c:f>
              <c:strCache>
                <c:ptCount val="5"/>
                <c:pt idx="0">
                  <c:v>CBK</c:v>
                </c:pt>
                <c:pt idx="1">
                  <c:v>DAF</c:v>
                </c:pt>
                <c:pt idx="2">
                  <c:v>DIF</c:v>
                </c:pt>
                <c:pt idx="3">
                  <c:v>DTN (DIF)</c:v>
                </c:pt>
                <c:pt idx="4">
                  <c:v>BPJEPS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32</c:v>
                </c:pt>
                <c:pt idx="1">
                  <c:v>580</c:v>
                </c:pt>
                <c:pt idx="2">
                  <c:v>1272</c:v>
                </c:pt>
                <c:pt idx="3">
                  <c:v>48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64-47DF-8EE1-FDA972DBD412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ORGANES DEC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Feuil1!$A$2:$A$6</c:f>
              <c:strCache>
                <c:ptCount val="5"/>
                <c:pt idx="0">
                  <c:v>CBK</c:v>
                </c:pt>
                <c:pt idx="1">
                  <c:v>DAF</c:v>
                </c:pt>
                <c:pt idx="2">
                  <c:v>DIF</c:v>
                </c:pt>
                <c:pt idx="3">
                  <c:v>DTN (DIF)</c:v>
                </c:pt>
                <c:pt idx="4">
                  <c:v>BPJEPS</c:v>
                </c:pt>
              </c:strCache>
            </c:strRef>
          </c:cat>
          <c:val>
            <c:numRef>
              <c:f>Feuil1!$E$2:$E$6</c:f>
              <c:numCache>
                <c:formatCode>General</c:formatCode>
                <c:ptCount val="5"/>
                <c:pt idx="0">
                  <c:v>8</c:v>
                </c:pt>
                <c:pt idx="1">
                  <c:v>69</c:v>
                </c:pt>
                <c:pt idx="2">
                  <c:v>89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464-47DF-8EE1-FDA972DBD4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1634031"/>
        <c:axId val="681636527"/>
      </c:barChart>
      <c:catAx>
        <c:axId val="681634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81636527"/>
        <c:crosses val="autoZero"/>
        <c:auto val="1"/>
        <c:lblAlgn val="ctr"/>
        <c:lblOffset val="100"/>
        <c:noMultiLvlLbl val="0"/>
      </c:catAx>
      <c:valAx>
        <c:axId val="681636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81634031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018A2B-F5AC-4590-90B0-12908201F59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CB1E15F-C0F8-4E9F-A64C-B849F40F3C9C}">
      <dgm:prSet phldrT="[Texte]"/>
      <dgm:spPr/>
      <dgm:t>
        <a:bodyPr/>
        <a:lstStyle/>
        <a:p>
          <a:r>
            <a:rPr lang="fr-FR" dirty="0" smtClean="0"/>
            <a:t>CONSTRUCTUON DE l’EQUIPE PROJET</a:t>
          </a:r>
        </a:p>
        <a:p>
          <a:r>
            <a:rPr lang="fr-FR" dirty="0" smtClean="0"/>
            <a:t>FEVRIER 2021</a:t>
          </a:r>
        </a:p>
        <a:p>
          <a:endParaRPr lang="fr-FR" dirty="0"/>
        </a:p>
      </dgm:t>
    </dgm:pt>
    <dgm:pt modelId="{9CE0C175-6964-4459-B8E8-10FF68450834}" type="parTrans" cxnId="{236B88F5-73A4-450D-A358-1D7699C318B2}">
      <dgm:prSet/>
      <dgm:spPr/>
      <dgm:t>
        <a:bodyPr/>
        <a:lstStyle/>
        <a:p>
          <a:endParaRPr lang="fr-FR"/>
        </a:p>
      </dgm:t>
    </dgm:pt>
    <dgm:pt modelId="{5946E911-09BD-4D64-80D5-F8A5CEBE0C59}" type="sibTrans" cxnId="{236B88F5-73A4-450D-A358-1D7699C318B2}">
      <dgm:prSet/>
      <dgm:spPr/>
      <dgm:t>
        <a:bodyPr/>
        <a:lstStyle/>
        <a:p>
          <a:endParaRPr lang="fr-FR"/>
        </a:p>
      </dgm:t>
    </dgm:pt>
    <dgm:pt modelId="{BBB62F0D-E8A9-44E4-A6DD-64E9C649FADB}">
      <dgm:prSet phldrT="[Texte]"/>
      <dgm:spPr/>
      <dgm:t>
        <a:bodyPr/>
        <a:lstStyle/>
        <a:p>
          <a:r>
            <a:rPr lang="fr-FR" dirty="0" smtClean="0"/>
            <a:t>REDACTION DU REGLEMENT DE LA FORMATION ET SES ANNEXES</a:t>
          </a:r>
        </a:p>
        <a:p>
          <a:r>
            <a:rPr lang="fr-FR" dirty="0" smtClean="0"/>
            <a:t>FEVRIER 2021 A DECEMBRE 2021</a:t>
          </a:r>
          <a:endParaRPr lang="fr-FR" dirty="0"/>
        </a:p>
      </dgm:t>
    </dgm:pt>
    <dgm:pt modelId="{D2481B1D-ECDF-464A-8A99-EED3160DD0C4}" type="parTrans" cxnId="{DC228A69-2D1B-47F5-BD60-13F188B1C916}">
      <dgm:prSet/>
      <dgm:spPr/>
      <dgm:t>
        <a:bodyPr/>
        <a:lstStyle/>
        <a:p>
          <a:endParaRPr lang="fr-FR"/>
        </a:p>
      </dgm:t>
    </dgm:pt>
    <dgm:pt modelId="{AE4E5C47-2545-440C-AE7A-6A53819D125D}" type="sibTrans" cxnId="{DC228A69-2D1B-47F5-BD60-13F188B1C916}">
      <dgm:prSet/>
      <dgm:spPr/>
      <dgm:t>
        <a:bodyPr/>
        <a:lstStyle/>
        <a:p>
          <a:endParaRPr lang="fr-FR"/>
        </a:p>
      </dgm:t>
    </dgm:pt>
    <dgm:pt modelId="{34425652-CB78-4D69-8C61-EDBC90B84ACC}">
      <dgm:prSet/>
      <dgm:spPr/>
      <dgm:t>
        <a:bodyPr/>
        <a:lstStyle/>
        <a:p>
          <a:r>
            <a:rPr lang="fr-FR" dirty="0" smtClean="0"/>
            <a:t>VALIDATION DU VOLET SECURITAIRE </a:t>
          </a:r>
        </a:p>
        <a:p>
          <a:r>
            <a:rPr lang="fr-FR" dirty="0" smtClean="0"/>
            <a:t>LE 12 DECEMBRE 2021</a:t>
          </a:r>
          <a:endParaRPr lang="fr-FR" dirty="0"/>
        </a:p>
      </dgm:t>
    </dgm:pt>
    <dgm:pt modelId="{F084AFCC-C3DD-44A3-9271-A69D0AB6626B}" type="parTrans" cxnId="{B0BD2658-9012-4CD9-9437-29C56B2DD37C}">
      <dgm:prSet/>
      <dgm:spPr/>
      <dgm:t>
        <a:bodyPr/>
        <a:lstStyle/>
        <a:p>
          <a:endParaRPr lang="fr-FR"/>
        </a:p>
      </dgm:t>
    </dgm:pt>
    <dgm:pt modelId="{728E6A8A-1933-4AF5-971C-89B47F6DDE8F}" type="sibTrans" cxnId="{B0BD2658-9012-4CD9-9437-29C56B2DD37C}">
      <dgm:prSet/>
      <dgm:spPr/>
      <dgm:t>
        <a:bodyPr/>
        <a:lstStyle/>
        <a:p>
          <a:endParaRPr lang="fr-FR"/>
        </a:p>
      </dgm:t>
    </dgm:pt>
    <dgm:pt modelId="{9311AA9C-30BA-4513-A7F4-5CE076636CC0}">
      <dgm:prSet/>
      <dgm:spPr/>
      <dgm:t>
        <a:bodyPr/>
        <a:lstStyle/>
        <a:p>
          <a:r>
            <a:rPr lang="fr-FR" dirty="0" smtClean="0"/>
            <a:t>ENQUETES D’EMPLOYABILITEE</a:t>
          </a:r>
        </a:p>
        <a:p>
          <a:r>
            <a:rPr lang="fr-FR" dirty="0" smtClean="0"/>
            <a:t>JANVIER 2021</a:t>
          </a:r>
        </a:p>
      </dgm:t>
    </dgm:pt>
    <dgm:pt modelId="{FF0710C9-EF6A-4E36-8CD0-9586DDA86D3C}" type="parTrans" cxnId="{C0CAAA41-5496-4546-A511-CBDEFB8A02AE}">
      <dgm:prSet/>
      <dgm:spPr/>
      <dgm:t>
        <a:bodyPr/>
        <a:lstStyle/>
        <a:p>
          <a:endParaRPr lang="fr-FR"/>
        </a:p>
      </dgm:t>
    </dgm:pt>
    <dgm:pt modelId="{85FC2433-FA6E-42C2-826B-D89F99B34665}" type="sibTrans" cxnId="{C0CAAA41-5496-4546-A511-CBDEFB8A02AE}">
      <dgm:prSet/>
      <dgm:spPr/>
      <dgm:t>
        <a:bodyPr/>
        <a:lstStyle/>
        <a:p>
          <a:endParaRPr lang="fr-FR"/>
        </a:p>
      </dgm:t>
    </dgm:pt>
    <dgm:pt modelId="{483DA506-D4DC-48C6-829B-991D4D8E4A17}" type="pres">
      <dgm:prSet presAssocID="{C5018A2B-F5AC-4590-90B0-12908201F59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7CEACBE6-E401-416B-AA54-51576E860053}" type="pres">
      <dgm:prSet presAssocID="{9311AA9C-30BA-4513-A7F4-5CE076636CC0}" presName="composite" presStyleCnt="0"/>
      <dgm:spPr/>
    </dgm:pt>
    <dgm:pt modelId="{F515F1E4-823C-434D-A6C8-7C87E80D50A2}" type="pres">
      <dgm:prSet presAssocID="{9311AA9C-30BA-4513-A7F4-5CE076636CC0}" presName="bentUpArrow1" presStyleLbl="alignImgPlace1" presStyleIdx="0" presStyleCnt="3"/>
      <dgm:spPr/>
    </dgm:pt>
    <dgm:pt modelId="{8FBDC1F0-8669-48A5-8D97-EADCAB38B917}" type="pres">
      <dgm:prSet presAssocID="{9311AA9C-30BA-4513-A7F4-5CE076636CC0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42BAB9-D1E9-4AE8-A514-0B26845EA103}" type="pres">
      <dgm:prSet presAssocID="{9311AA9C-30BA-4513-A7F4-5CE076636CC0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C70C9D7B-1ED0-4BD1-9743-19179E40D922}" type="pres">
      <dgm:prSet presAssocID="{85FC2433-FA6E-42C2-826B-D89F99B34665}" presName="sibTrans" presStyleCnt="0"/>
      <dgm:spPr/>
    </dgm:pt>
    <dgm:pt modelId="{BA78FB34-2A41-4764-807F-DF3F0515C051}" type="pres">
      <dgm:prSet presAssocID="{CCB1E15F-C0F8-4E9F-A64C-B849F40F3C9C}" presName="composite" presStyleCnt="0"/>
      <dgm:spPr/>
    </dgm:pt>
    <dgm:pt modelId="{45F6738C-DFAC-49FF-9F45-56742B558A14}" type="pres">
      <dgm:prSet presAssocID="{CCB1E15F-C0F8-4E9F-A64C-B849F40F3C9C}" presName="bentUpArrow1" presStyleLbl="alignImgPlace1" presStyleIdx="1" presStyleCnt="3"/>
      <dgm:spPr/>
    </dgm:pt>
    <dgm:pt modelId="{23E52083-92B7-45A6-B674-9B27F312552D}" type="pres">
      <dgm:prSet presAssocID="{CCB1E15F-C0F8-4E9F-A64C-B849F40F3C9C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C3D769A-ACF3-423E-A5D5-747D6B05A045}" type="pres">
      <dgm:prSet presAssocID="{CCB1E15F-C0F8-4E9F-A64C-B849F40F3C9C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4402D-EF6D-42D5-9456-249D84BE90A0}" type="pres">
      <dgm:prSet presAssocID="{5946E911-09BD-4D64-80D5-F8A5CEBE0C59}" presName="sibTrans" presStyleCnt="0"/>
      <dgm:spPr/>
    </dgm:pt>
    <dgm:pt modelId="{D6E52E80-1AA4-4524-86F3-A4875C28FE66}" type="pres">
      <dgm:prSet presAssocID="{BBB62F0D-E8A9-44E4-A6DD-64E9C649FADB}" presName="composite" presStyleCnt="0"/>
      <dgm:spPr/>
    </dgm:pt>
    <dgm:pt modelId="{6338D345-BE2B-4A87-BB80-32065CB72CA9}" type="pres">
      <dgm:prSet presAssocID="{BBB62F0D-E8A9-44E4-A6DD-64E9C649FADB}" presName="bentUpArrow1" presStyleLbl="alignImgPlace1" presStyleIdx="2" presStyleCnt="3"/>
      <dgm:spPr/>
    </dgm:pt>
    <dgm:pt modelId="{56B2C80C-B67A-4C02-8422-E6516BABB942}" type="pres">
      <dgm:prSet presAssocID="{BBB62F0D-E8A9-44E4-A6DD-64E9C649FADB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6EFCF6-22B8-40FC-808E-83E1174B4AD1}" type="pres">
      <dgm:prSet presAssocID="{BBB62F0D-E8A9-44E4-A6DD-64E9C649FADB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FFD85299-EF82-488A-9BFC-429EF86BD098}" type="pres">
      <dgm:prSet presAssocID="{AE4E5C47-2545-440C-AE7A-6A53819D125D}" presName="sibTrans" presStyleCnt="0"/>
      <dgm:spPr/>
    </dgm:pt>
    <dgm:pt modelId="{296B0A99-D172-4A40-AE63-26DF8094D586}" type="pres">
      <dgm:prSet presAssocID="{34425652-CB78-4D69-8C61-EDBC90B84ACC}" presName="composite" presStyleCnt="0"/>
      <dgm:spPr/>
    </dgm:pt>
    <dgm:pt modelId="{B00FA25D-295A-4CE0-AB84-4C488EC63AED}" type="pres">
      <dgm:prSet presAssocID="{34425652-CB78-4D69-8C61-EDBC90B84ACC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3D16D09-3946-4C76-83EE-4AEC1708506F}" type="presOf" srcId="{9311AA9C-30BA-4513-A7F4-5CE076636CC0}" destId="{8FBDC1F0-8669-48A5-8D97-EADCAB38B917}" srcOrd="0" destOrd="0" presId="urn:microsoft.com/office/officeart/2005/8/layout/StepDownProcess"/>
    <dgm:cxn modelId="{B0BD2658-9012-4CD9-9437-29C56B2DD37C}" srcId="{C5018A2B-F5AC-4590-90B0-12908201F59A}" destId="{34425652-CB78-4D69-8C61-EDBC90B84ACC}" srcOrd="3" destOrd="0" parTransId="{F084AFCC-C3DD-44A3-9271-A69D0AB6626B}" sibTransId="{728E6A8A-1933-4AF5-971C-89B47F6DDE8F}"/>
    <dgm:cxn modelId="{A72E1E8F-99D8-455F-BA59-C9C06CED093D}" type="presOf" srcId="{C5018A2B-F5AC-4590-90B0-12908201F59A}" destId="{483DA506-D4DC-48C6-829B-991D4D8E4A17}" srcOrd="0" destOrd="0" presId="urn:microsoft.com/office/officeart/2005/8/layout/StepDownProcess"/>
    <dgm:cxn modelId="{31CFED02-7293-4FE6-B3E3-6E42B1AE8D91}" type="presOf" srcId="{CCB1E15F-C0F8-4E9F-A64C-B849F40F3C9C}" destId="{23E52083-92B7-45A6-B674-9B27F312552D}" srcOrd="0" destOrd="0" presId="urn:microsoft.com/office/officeart/2005/8/layout/StepDownProcess"/>
    <dgm:cxn modelId="{DC228A69-2D1B-47F5-BD60-13F188B1C916}" srcId="{C5018A2B-F5AC-4590-90B0-12908201F59A}" destId="{BBB62F0D-E8A9-44E4-A6DD-64E9C649FADB}" srcOrd="2" destOrd="0" parTransId="{D2481B1D-ECDF-464A-8A99-EED3160DD0C4}" sibTransId="{AE4E5C47-2545-440C-AE7A-6A53819D125D}"/>
    <dgm:cxn modelId="{C0CAAA41-5496-4546-A511-CBDEFB8A02AE}" srcId="{C5018A2B-F5AC-4590-90B0-12908201F59A}" destId="{9311AA9C-30BA-4513-A7F4-5CE076636CC0}" srcOrd="0" destOrd="0" parTransId="{FF0710C9-EF6A-4E36-8CD0-9586DDA86D3C}" sibTransId="{85FC2433-FA6E-42C2-826B-D89F99B34665}"/>
    <dgm:cxn modelId="{CAD56D71-4371-4B88-B9B0-014E0043E335}" type="presOf" srcId="{BBB62F0D-E8A9-44E4-A6DD-64E9C649FADB}" destId="{56B2C80C-B67A-4C02-8422-E6516BABB942}" srcOrd="0" destOrd="0" presId="urn:microsoft.com/office/officeart/2005/8/layout/StepDownProcess"/>
    <dgm:cxn modelId="{236B88F5-73A4-450D-A358-1D7699C318B2}" srcId="{C5018A2B-F5AC-4590-90B0-12908201F59A}" destId="{CCB1E15F-C0F8-4E9F-A64C-B849F40F3C9C}" srcOrd="1" destOrd="0" parTransId="{9CE0C175-6964-4459-B8E8-10FF68450834}" sibTransId="{5946E911-09BD-4D64-80D5-F8A5CEBE0C59}"/>
    <dgm:cxn modelId="{A5D79C4E-2790-4940-97D0-368FC75DB2AC}" type="presOf" srcId="{34425652-CB78-4D69-8C61-EDBC90B84ACC}" destId="{B00FA25D-295A-4CE0-AB84-4C488EC63AED}" srcOrd="0" destOrd="0" presId="urn:microsoft.com/office/officeart/2005/8/layout/StepDownProcess"/>
    <dgm:cxn modelId="{74A6F0E1-60B0-4BF7-80A1-E54F96200817}" type="presParOf" srcId="{483DA506-D4DC-48C6-829B-991D4D8E4A17}" destId="{7CEACBE6-E401-416B-AA54-51576E860053}" srcOrd="0" destOrd="0" presId="urn:microsoft.com/office/officeart/2005/8/layout/StepDownProcess"/>
    <dgm:cxn modelId="{093ACE07-1107-4D79-8E47-980F93D88C11}" type="presParOf" srcId="{7CEACBE6-E401-416B-AA54-51576E860053}" destId="{F515F1E4-823C-434D-A6C8-7C87E80D50A2}" srcOrd="0" destOrd="0" presId="urn:microsoft.com/office/officeart/2005/8/layout/StepDownProcess"/>
    <dgm:cxn modelId="{B249EBA8-65AC-4EF0-AEA1-DB42E68A585C}" type="presParOf" srcId="{7CEACBE6-E401-416B-AA54-51576E860053}" destId="{8FBDC1F0-8669-48A5-8D97-EADCAB38B917}" srcOrd="1" destOrd="0" presId="urn:microsoft.com/office/officeart/2005/8/layout/StepDownProcess"/>
    <dgm:cxn modelId="{6B00D027-C270-408B-A6F5-4BE6064E27D9}" type="presParOf" srcId="{7CEACBE6-E401-416B-AA54-51576E860053}" destId="{C742BAB9-D1E9-4AE8-A514-0B26845EA103}" srcOrd="2" destOrd="0" presId="urn:microsoft.com/office/officeart/2005/8/layout/StepDownProcess"/>
    <dgm:cxn modelId="{42CF1097-341A-499F-8529-7BF54E7244A3}" type="presParOf" srcId="{483DA506-D4DC-48C6-829B-991D4D8E4A17}" destId="{C70C9D7B-1ED0-4BD1-9743-19179E40D922}" srcOrd="1" destOrd="0" presId="urn:microsoft.com/office/officeart/2005/8/layout/StepDownProcess"/>
    <dgm:cxn modelId="{09E50688-E3F0-4E7E-BDB0-6E9357CDD019}" type="presParOf" srcId="{483DA506-D4DC-48C6-829B-991D4D8E4A17}" destId="{BA78FB34-2A41-4764-807F-DF3F0515C051}" srcOrd="2" destOrd="0" presId="urn:microsoft.com/office/officeart/2005/8/layout/StepDownProcess"/>
    <dgm:cxn modelId="{96CD10D5-F970-4049-BF73-A7815ED8A905}" type="presParOf" srcId="{BA78FB34-2A41-4764-807F-DF3F0515C051}" destId="{45F6738C-DFAC-49FF-9F45-56742B558A14}" srcOrd="0" destOrd="0" presId="urn:microsoft.com/office/officeart/2005/8/layout/StepDownProcess"/>
    <dgm:cxn modelId="{EC253989-FDF1-47CF-8658-47E0F132C80E}" type="presParOf" srcId="{BA78FB34-2A41-4764-807F-DF3F0515C051}" destId="{23E52083-92B7-45A6-B674-9B27F312552D}" srcOrd="1" destOrd="0" presId="urn:microsoft.com/office/officeart/2005/8/layout/StepDownProcess"/>
    <dgm:cxn modelId="{D8C7FAB8-258A-4A30-A879-BFE6FEFA6993}" type="presParOf" srcId="{BA78FB34-2A41-4764-807F-DF3F0515C051}" destId="{1C3D769A-ACF3-423E-A5D5-747D6B05A045}" srcOrd="2" destOrd="0" presId="urn:microsoft.com/office/officeart/2005/8/layout/StepDownProcess"/>
    <dgm:cxn modelId="{5F7902C5-C890-4234-90B9-0F90B42A96F5}" type="presParOf" srcId="{483DA506-D4DC-48C6-829B-991D4D8E4A17}" destId="{B384402D-EF6D-42D5-9456-249D84BE90A0}" srcOrd="3" destOrd="0" presId="urn:microsoft.com/office/officeart/2005/8/layout/StepDownProcess"/>
    <dgm:cxn modelId="{C1368052-CA02-4502-8616-A5CC638FE43D}" type="presParOf" srcId="{483DA506-D4DC-48C6-829B-991D4D8E4A17}" destId="{D6E52E80-1AA4-4524-86F3-A4875C28FE66}" srcOrd="4" destOrd="0" presId="urn:microsoft.com/office/officeart/2005/8/layout/StepDownProcess"/>
    <dgm:cxn modelId="{044F8BB9-F9E4-48DB-984A-10F9C88B9811}" type="presParOf" srcId="{D6E52E80-1AA4-4524-86F3-A4875C28FE66}" destId="{6338D345-BE2B-4A87-BB80-32065CB72CA9}" srcOrd="0" destOrd="0" presId="urn:microsoft.com/office/officeart/2005/8/layout/StepDownProcess"/>
    <dgm:cxn modelId="{3BA4ECFC-F7A4-4B25-8566-823133D43787}" type="presParOf" srcId="{D6E52E80-1AA4-4524-86F3-A4875C28FE66}" destId="{56B2C80C-B67A-4C02-8422-E6516BABB942}" srcOrd="1" destOrd="0" presId="urn:microsoft.com/office/officeart/2005/8/layout/StepDownProcess"/>
    <dgm:cxn modelId="{3EF74678-61A9-4C51-BEC2-F3318970B1AB}" type="presParOf" srcId="{D6E52E80-1AA4-4524-86F3-A4875C28FE66}" destId="{7A6EFCF6-22B8-40FC-808E-83E1174B4AD1}" srcOrd="2" destOrd="0" presId="urn:microsoft.com/office/officeart/2005/8/layout/StepDownProcess"/>
    <dgm:cxn modelId="{DA49830D-DF29-4589-8E4F-5312218B0325}" type="presParOf" srcId="{483DA506-D4DC-48C6-829B-991D4D8E4A17}" destId="{FFD85299-EF82-488A-9BFC-429EF86BD098}" srcOrd="5" destOrd="0" presId="urn:microsoft.com/office/officeart/2005/8/layout/StepDownProcess"/>
    <dgm:cxn modelId="{1707296E-C422-41C3-863D-B613C7E6FF34}" type="presParOf" srcId="{483DA506-D4DC-48C6-829B-991D4D8E4A17}" destId="{296B0A99-D172-4A40-AE63-26DF8094D586}" srcOrd="6" destOrd="0" presId="urn:microsoft.com/office/officeart/2005/8/layout/StepDownProcess"/>
    <dgm:cxn modelId="{934295CB-DB54-4C92-823B-E591F66FC6DA}" type="presParOf" srcId="{296B0A99-D172-4A40-AE63-26DF8094D586}" destId="{B00FA25D-295A-4CE0-AB84-4C488EC63AE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018A2B-F5AC-4590-90B0-12908201F59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CB1E15F-C0F8-4E9F-A64C-B849F40F3C9C}">
      <dgm:prSet phldrT="[Texte]"/>
      <dgm:spPr/>
      <dgm:t>
        <a:bodyPr/>
        <a:lstStyle/>
        <a:p>
          <a:r>
            <a:rPr lang="fr-FR" dirty="0" smtClean="0"/>
            <a:t>ENVOI DU REGLEMENT ET SES ANNEXES SUR RNCP</a:t>
          </a:r>
        </a:p>
        <a:p>
          <a:r>
            <a:rPr lang="fr-FR" dirty="0" smtClean="0"/>
            <a:t>LE 15 JANVIER 2022</a:t>
          </a:r>
        </a:p>
        <a:p>
          <a:endParaRPr lang="fr-FR" dirty="0"/>
        </a:p>
      </dgm:t>
    </dgm:pt>
    <dgm:pt modelId="{9CE0C175-6964-4459-B8E8-10FF68450834}" type="parTrans" cxnId="{236B88F5-73A4-450D-A358-1D7699C318B2}">
      <dgm:prSet/>
      <dgm:spPr/>
      <dgm:t>
        <a:bodyPr/>
        <a:lstStyle/>
        <a:p>
          <a:endParaRPr lang="fr-FR"/>
        </a:p>
      </dgm:t>
    </dgm:pt>
    <dgm:pt modelId="{5946E911-09BD-4D64-80D5-F8A5CEBE0C59}" type="sibTrans" cxnId="{236B88F5-73A4-450D-A358-1D7699C318B2}">
      <dgm:prSet/>
      <dgm:spPr/>
      <dgm:t>
        <a:bodyPr/>
        <a:lstStyle/>
        <a:p>
          <a:endParaRPr lang="fr-FR"/>
        </a:p>
      </dgm:t>
    </dgm:pt>
    <dgm:pt modelId="{BBB62F0D-E8A9-44E4-A6DD-64E9C649FADB}">
      <dgm:prSet phldrT="[Texte]"/>
      <dgm:spPr/>
      <dgm:t>
        <a:bodyPr/>
        <a:lstStyle/>
        <a:p>
          <a:r>
            <a:rPr lang="fr-FR" dirty="0" smtClean="0"/>
            <a:t>COMMISSION DE FRANCE COMPETENCES</a:t>
          </a:r>
        </a:p>
        <a:p>
          <a:r>
            <a:rPr lang="fr-FR" dirty="0" smtClean="0"/>
            <a:t>JUIN 2022</a:t>
          </a:r>
        </a:p>
      </dgm:t>
    </dgm:pt>
    <dgm:pt modelId="{D2481B1D-ECDF-464A-8A99-EED3160DD0C4}" type="parTrans" cxnId="{DC228A69-2D1B-47F5-BD60-13F188B1C916}">
      <dgm:prSet/>
      <dgm:spPr/>
      <dgm:t>
        <a:bodyPr/>
        <a:lstStyle/>
        <a:p>
          <a:endParaRPr lang="fr-FR"/>
        </a:p>
      </dgm:t>
    </dgm:pt>
    <dgm:pt modelId="{AE4E5C47-2545-440C-AE7A-6A53819D125D}" type="sibTrans" cxnId="{DC228A69-2D1B-47F5-BD60-13F188B1C916}">
      <dgm:prSet/>
      <dgm:spPr/>
      <dgm:t>
        <a:bodyPr/>
        <a:lstStyle/>
        <a:p>
          <a:endParaRPr lang="fr-FR"/>
        </a:p>
      </dgm:t>
    </dgm:pt>
    <dgm:pt modelId="{34425652-CB78-4D69-8C61-EDBC90B84ACC}">
      <dgm:prSet/>
      <dgm:spPr/>
      <dgm:t>
        <a:bodyPr/>
        <a:lstStyle/>
        <a:p>
          <a:r>
            <a:rPr lang="fr-FR" dirty="0" smtClean="0"/>
            <a:t>RETOUR A FRANCE COMPETENCES </a:t>
          </a:r>
        </a:p>
        <a:p>
          <a:r>
            <a:rPr lang="fr-FR" dirty="0" smtClean="0"/>
            <a:t>LE 22 AOUT 2022 POUR UNE COMMISSION DE FC LE 19 SEPTEMBRE 2022</a:t>
          </a:r>
          <a:endParaRPr lang="fr-FR" dirty="0"/>
        </a:p>
      </dgm:t>
    </dgm:pt>
    <dgm:pt modelId="{F084AFCC-C3DD-44A3-9271-A69D0AB6626B}" type="parTrans" cxnId="{B0BD2658-9012-4CD9-9437-29C56B2DD37C}">
      <dgm:prSet/>
      <dgm:spPr/>
      <dgm:t>
        <a:bodyPr/>
        <a:lstStyle/>
        <a:p>
          <a:endParaRPr lang="fr-FR"/>
        </a:p>
      </dgm:t>
    </dgm:pt>
    <dgm:pt modelId="{728E6A8A-1933-4AF5-971C-89B47F6DDE8F}" type="sibTrans" cxnId="{B0BD2658-9012-4CD9-9437-29C56B2DD37C}">
      <dgm:prSet/>
      <dgm:spPr/>
      <dgm:t>
        <a:bodyPr/>
        <a:lstStyle/>
        <a:p>
          <a:endParaRPr lang="fr-FR"/>
        </a:p>
      </dgm:t>
    </dgm:pt>
    <dgm:pt modelId="{9311AA9C-30BA-4513-A7F4-5CE076636CC0}">
      <dgm:prSet/>
      <dgm:spPr/>
      <dgm:t>
        <a:bodyPr/>
        <a:lstStyle/>
        <a:p>
          <a:r>
            <a:rPr lang="fr-FR" dirty="0" smtClean="0"/>
            <a:t>VALIDATION DU VOLET SECURITAIRE</a:t>
          </a:r>
        </a:p>
        <a:p>
          <a:r>
            <a:rPr lang="fr-FR" dirty="0" smtClean="0"/>
            <a:t>LE 12 DECEMBRE 2021</a:t>
          </a:r>
        </a:p>
      </dgm:t>
    </dgm:pt>
    <dgm:pt modelId="{FF0710C9-EF6A-4E36-8CD0-9586DDA86D3C}" type="parTrans" cxnId="{C0CAAA41-5496-4546-A511-CBDEFB8A02AE}">
      <dgm:prSet/>
      <dgm:spPr/>
      <dgm:t>
        <a:bodyPr/>
        <a:lstStyle/>
        <a:p>
          <a:endParaRPr lang="fr-FR"/>
        </a:p>
      </dgm:t>
    </dgm:pt>
    <dgm:pt modelId="{85FC2433-FA6E-42C2-826B-D89F99B34665}" type="sibTrans" cxnId="{C0CAAA41-5496-4546-A511-CBDEFB8A02AE}">
      <dgm:prSet/>
      <dgm:spPr/>
      <dgm:t>
        <a:bodyPr/>
        <a:lstStyle/>
        <a:p>
          <a:endParaRPr lang="fr-FR"/>
        </a:p>
      </dgm:t>
    </dgm:pt>
    <dgm:pt modelId="{483DA506-D4DC-48C6-829B-991D4D8E4A17}" type="pres">
      <dgm:prSet presAssocID="{C5018A2B-F5AC-4590-90B0-12908201F59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7CEACBE6-E401-416B-AA54-51576E860053}" type="pres">
      <dgm:prSet presAssocID="{9311AA9C-30BA-4513-A7F4-5CE076636CC0}" presName="composite" presStyleCnt="0"/>
      <dgm:spPr/>
    </dgm:pt>
    <dgm:pt modelId="{F515F1E4-823C-434D-A6C8-7C87E80D50A2}" type="pres">
      <dgm:prSet presAssocID="{9311AA9C-30BA-4513-A7F4-5CE076636CC0}" presName="bentUpArrow1" presStyleLbl="alignImgPlace1" presStyleIdx="0" presStyleCnt="3"/>
      <dgm:spPr/>
    </dgm:pt>
    <dgm:pt modelId="{8FBDC1F0-8669-48A5-8D97-EADCAB38B917}" type="pres">
      <dgm:prSet presAssocID="{9311AA9C-30BA-4513-A7F4-5CE076636CC0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42BAB9-D1E9-4AE8-A514-0B26845EA103}" type="pres">
      <dgm:prSet presAssocID="{9311AA9C-30BA-4513-A7F4-5CE076636CC0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C70C9D7B-1ED0-4BD1-9743-19179E40D922}" type="pres">
      <dgm:prSet presAssocID="{85FC2433-FA6E-42C2-826B-D89F99B34665}" presName="sibTrans" presStyleCnt="0"/>
      <dgm:spPr/>
    </dgm:pt>
    <dgm:pt modelId="{BA78FB34-2A41-4764-807F-DF3F0515C051}" type="pres">
      <dgm:prSet presAssocID="{CCB1E15F-C0F8-4E9F-A64C-B849F40F3C9C}" presName="composite" presStyleCnt="0"/>
      <dgm:spPr/>
    </dgm:pt>
    <dgm:pt modelId="{45F6738C-DFAC-49FF-9F45-56742B558A14}" type="pres">
      <dgm:prSet presAssocID="{CCB1E15F-C0F8-4E9F-A64C-B849F40F3C9C}" presName="bentUpArrow1" presStyleLbl="alignImgPlace1" presStyleIdx="1" presStyleCnt="3"/>
      <dgm:spPr/>
    </dgm:pt>
    <dgm:pt modelId="{23E52083-92B7-45A6-B674-9B27F312552D}" type="pres">
      <dgm:prSet presAssocID="{CCB1E15F-C0F8-4E9F-A64C-B849F40F3C9C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C3D769A-ACF3-423E-A5D5-747D6B05A045}" type="pres">
      <dgm:prSet presAssocID="{CCB1E15F-C0F8-4E9F-A64C-B849F40F3C9C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4402D-EF6D-42D5-9456-249D84BE90A0}" type="pres">
      <dgm:prSet presAssocID="{5946E911-09BD-4D64-80D5-F8A5CEBE0C59}" presName="sibTrans" presStyleCnt="0"/>
      <dgm:spPr/>
    </dgm:pt>
    <dgm:pt modelId="{D6E52E80-1AA4-4524-86F3-A4875C28FE66}" type="pres">
      <dgm:prSet presAssocID="{BBB62F0D-E8A9-44E4-A6DD-64E9C649FADB}" presName="composite" presStyleCnt="0"/>
      <dgm:spPr/>
    </dgm:pt>
    <dgm:pt modelId="{6338D345-BE2B-4A87-BB80-32065CB72CA9}" type="pres">
      <dgm:prSet presAssocID="{BBB62F0D-E8A9-44E4-A6DD-64E9C649FADB}" presName="bentUpArrow1" presStyleLbl="alignImgPlace1" presStyleIdx="2" presStyleCnt="3"/>
      <dgm:spPr/>
    </dgm:pt>
    <dgm:pt modelId="{56B2C80C-B67A-4C02-8422-E6516BABB942}" type="pres">
      <dgm:prSet presAssocID="{BBB62F0D-E8A9-44E4-A6DD-64E9C649FADB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6EFCF6-22B8-40FC-808E-83E1174B4AD1}" type="pres">
      <dgm:prSet presAssocID="{BBB62F0D-E8A9-44E4-A6DD-64E9C649FADB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FFD85299-EF82-488A-9BFC-429EF86BD098}" type="pres">
      <dgm:prSet presAssocID="{AE4E5C47-2545-440C-AE7A-6A53819D125D}" presName="sibTrans" presStyleCnt="0"/>
      <dgm:spPr/>
    </dgm:pt>
    <dgm:pt modelId="{296B0A99-D172-4A40-AE63-26DF8094D586}" type="pres">
      <dgm:prSet presAssocID="{34425652-CB78-4D69-8C61-EDBC90B84ACC}" presName="composite" presStyleCnt="0"/>
      <dgm:spPr/>
    </dgm:pt>
    <dgm:pt modelId="{B00FA25D-295A-4CE0-AB84-4C488EC63AED}" type="pres">
      <dgm:prSet presAssocID="{34425652-CB78-4D69-8C61-EDBC90B84ACC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3D16D09-3946-4C76-83EE-4AEC1708506F}" type="presOf" srcId="{9311AA9C-30BA-4513-A7F4-5CE076636CC0}" destId="{8FBDC1F0-8669-48A5-8D97-EADCAB38B917}" srcOrd="0" destOrd="0" presId="urn:microsoft.com/office/officeart/2005/8/layout/StepDownProcess"/>
    <dgm:cxn modelId="{B0BD2658-9012-4CD9-9437-29C56B2DD37C}" srcId="{C5018A2B-F5AC-4590-90B0-12908201F59A}" destId="{34425652-CB78-4D69-8C61-EDBC90B84ACC}" srcOrd="3" destOrd="0" parTransId="{F084AFCC-C3DD-44A3-9271-A69D0AB6626B}" sibTransId="{728E6A8A-1933-4AF5-971C-89B47F6DDE8F}"/>
    <dgm:cxn modelId="{A72E1E8F-99D8-455F-BA59-C9C06CED093D}" type="presOf" srcId="{C5018A2B-F5AC-4590-90B0-12908201F59A}" destId="{483DA506-D4DC-48C6-829B-991D4D8E4A17}" srcOrd="0" destOrd="0" presId="urn:microsoft.com/office/officeart/2005/8/layout/StepDownProcess"/>
    <dgm:cxn modelId="{31CFED02-7293-4FE6-B3E3-6E42B1AE8D91}" type="presOf" srcId="{CCB1E15F-C0F8-4E9F-A64C-B849F40F3C9C}" destId="{23E52083-92B7-45A6-B674-9B27F312552D}" srcOrd="0" destOrd="0" presId="urn:microsoft.com/office/officeart/2005/8/layout/StepDownProcess"/>
    <dgm:cxn modelId="{DC228A69-2D1B-47F5-BD60-13F188B1C916}" srcId="{C5018A2B-F5AC-4590-90B0-12908201F59A}" destId="{BBB62F0D-E8A9-44E4-A6DD-64E9C649FADB}" srcOrd="2" destOrd="0" parTransId="{D2481B1D-ECDF-464A-8A99-EED3160DD0C4}" sibTransId="{AE4E5C47-2545-440C-AE7A-6A53819D125D}"/>
    <dgm:cxn modelId="{C0CAAA41-5496-4546-A511-CBDEFB8A02AE}" srcId="{C5018A2B-F5AC-4590-90B0-12908201F59A}" destId="{9311AA9C-30BA-4513-A7F4-5CE076636CC0}" srcOrd="0" destOrd="0" parTransId="{FF0710C9-EF6A-4E36-8CD0-9586DDA86D3C}" sibTransId="{85FC2433-FA6E-42C2-826B-D89F99B34665}"/>
    <dgm:cxn modelId="{CAD56D71-4371-4B88-B9B0-014E0043E335}" type="presOf" srcId="{BBB62F0D-E8A9-44E4-A6DD-64E9C649FADB}" destId="{56B2C80C-B67A-4C02-8422-E6516BABB942}" srcOrd="0" destOrd="0" presId="urn:microsoft.com/office/officeart/2005/8/layout/StepDownProcess"/>
    <dgm:cxn modelId="{236B88F5-73A4-450D-A358-1D7699C318B2}" srcId="{C5018A2B-F5AC-4590-90B0-12908201F59A}" destId="{CCB1E15F-C0F8-4E9F-A64C-B849F40F3C9C}" srcOrd="1" destOrd="0" parTransId="{9CE0C175-6964-4459-B8E8-10FF68450834}" sibTransId="{5946E911-09BD-4D64-80D5-F8A5CEBE0C59}"/>
    <dgm:cxn modelId="{A5D79C4E-2790-4940-97D0-368FC75DB2AC}" type="presOf" srcId="{34425652-CB78-4D69-8C61-EDBC90B84ACC}" destId="{B00FA25D-295A-4CE0-AB84-4C488EC63AED}" srcOrd="0" destOrd="0" presId="urn:microsoft.com/office/officeart/2005/8/layout/StepDownProcess"/>
    <dgm:cxn modelId="{74A6F0E1-60B0-4BF7-80A1-E54F96200817}" type="presParOf" srcId="{483DA506-D4DC-48C6-829B-991D4D8E4A17}" destId="{7CEACBE6-E401-416B-AA54-51576E860053}" srcOrd="0" destOrd="0" presId="urn:microsoft.com/office/officeart/2005/8/layout/StepDownProcess"/>
    <dgm:cxn modelId="{093ACE07-1107-4D79-8E47-980F93D88C11}" type="presParOf" srcId="{7CEACBE6-E401-416B-AA54-51576E860053}" destId="{F515F1E4-823C-434D-A6C8-7C87E80D50A2}" srcOrd="0" destOrd="0" presId="urn:microsoft.com/office/officeart/2005/8/layout/StepDownProcess"/>
    <dgm:cxn modelId="{B249EBA8-65AC-4EF0-AEA1-DB42E68A585C}" type="presParOf" srcId="{7CEACBE6-E401-416B-AA54-51576E860053}" destId="{8FBDC1F0-8669-48A5-8D97-EADCAB38B917}" srcOrd="1" destOrd="0" presId="urn:microsoft.com/office/officeart/2005/8/layout/StepDownProcess"/>
    <dgm:cxn modelId="{6B00D027-C270-408B-A6F5-4BE6064E27D9}" type="presParOf" srcId="{7CEACBE6-E401-416B-AA54-51576E860053}" destId="{C742BAB9-D1E9-4AE8-A514-0B26845EA103}" srcOrd="2" destOrd="0" presId="urn:microsoft.com/office/officeart/2005/8/layout/StepDownProcess"/>
    <dgm:cxn modelId="{42CF1097-341A-499F-8529-7BF54E7244A3}" type="presParOf" srcId="{483DA506-D4DC-48C6-829B-991D4D8E4A17}" destId="{C70C9D7B-1ED0-4BD1-9743-19179E40D922}" srcOrd="1" destOrd="0" presId="urn:microsoft.com/office/officeart/2005/8/layout/StepDownProcess"/>
    <dgm:cxn modelId="{09E50688-E3F0-4E7E-BDB0-6E9357CDD019}" type="presParOf" srcId="{483DA506-D4DC-48C6-829B-991D4D8E4A17}" destId="{BA78FB34-2A41-4764-807F-DF3F0515C051}" srcOrd="2" destOrd="0" presId="urn:microsoft.com/office/officeart/2005/8/layout/StepDownProcess"/>
    <dgm:cxn modelId="{96CD10D5-F970-4049-BF73-A7815ED8A905}" type="presParOf" srcId="{BA78FB34-2A41-4764-807F-DF3F0515C051}" destId="{45F6738C-DFAC-49FF-9F45-56742B558A14}" srcOrd="0" destOrd="0" presId="urn:microsoft.com/office/officeart/2005/8/layout/StepDownProcess"/>
    <dgm:cxn modelId="{EC253989-FDF1-47CF-8658-47E0F132C80E}" type="presParOf" srcId="{BA78FB34-2A41-4764-807F-DF3F0515C051}" destId="{23E52083-92B7-45A6-B674-9B27F312552D}" srcOrd="1" destOrd="0" presId="urn:microsoft.com/office/officeart/2005/8/layout/StepDownProcess"/>
    <dgm:cxn modelId="{D8C7FAB8-258A-4A30-A879-BFE6FEFA6993}" type="presParOf" srcId="{BA78FB34-2A41-4764-807F-DF3F0515C051}" destId="{1C3D769A-ACF3-423E-A5D5-747D6B05A045}" srcOrd="2" destOrd="0" presId="urn:microsoft.com/office/officeart/2005/8/layout/StepDownProcess"/>
    <dgm:cxn modelId="{5F7902C5-C890-4234-90B9-0F90B42A96F5}" type="presParOf" srcId="{483DA506-D4DC-48C6-829B-991D4D8E4A17}" destId="{B384402D-EF6D-42D5-9456-249D84BE90A0}" srcOrd="3" destOrd="0" presId="urn:microsoft.com/office/officeart/2005/8/layout/StepDownProcess"/>
    <dgm:cxn modelId="{C1368052-CA02-4502-8616-A5CC638FE43D}" type="presParOf" srcId="{483DA506-D4DC-48C6-829B-991D4D8E4A17}" destId="{D6E52E80-1AA4-4524-86F3-A4875C28FE66}" srcOrd="4" destOrd="0" presId="urn:microsoft.com/office/officeart/2005/8/layout/StepDownProcess"/>
    <dgm:cxn modelId="{044F8BB9-F9E4-48DB-984A-10F9C88B9811}" type="presParOf" srcId="{D6E52E80-1AA4-4524-86F3-A4875C28FE66}" destId="{6338D345-BE2B-4A87-BB80-32065CB72CA9}" srcOrd="0" destOrd="0" presId="urn:microsoft.com/office/officeart/2005/8/layout/StepDownProcess"/>
    <dgm:cxn modelId="{3BA4ECFC-F7A4-4B25-8566-823133D43787}" type="presParOf" srcId="{D6E52E80-1AA4-4524-86F3-A4875C28FE66}" destId="{56B2C80C-B67A-4C02-8422-E6516BABB942}" srcOrd="1" destOrd="0" presId="urn:microsoft.com/office/officeart/2005/8/layout/StepDownProcess"/>
    <dgm:cxn modelId="{3EF74678-61A9-4C51-BEC2-F3318970B1AB}" type="presParOf" srcId="{D6E52E80-1AA4-4524-86F3-A4875C28FE66}" destId="{7A6EFCF6-22B8-40FC-808E-83E1174B4AD1}" srcOrd="2" destOrd="0" presId="urn:microsoft.com/office/officeart/2005/8/layout/StepDownProcess"/>
    <dgm:cxn modelId="{DA49830D-DF29-4589-8E4F-5312218B0325}" type="presParOf" srcId="{483DA506-D4DC-48C6-829B-991D4D8E4A17}" destId="{FFD85299-EF82-488A-9BFC-429EF86BD098}" srcOrd="5" destOrd="0" presId="urn:microsoft.com/office/officeart/2005/8/layout/StepDownProcess"/>
    <dgm:cxn modelId="{1707296E-C422-41C3-863D-B613C7E6FF34}" type="presParOf" srcId="{483DA506-D4DC-48C6-829B-991D4D8E4A17}" destId="{296B0A99-D172-4A40-AE63-26DF8094D586}" srcOrd="6" destOrd="0" presId="urn:microsoft.com/office/officeart/2005/8/layout/StepDownProcess"/>
    <dgm:cxn modelId="{934295CB-DB54-4C92-823B-E591F66FC6DA}" type="presParOf" srcId="{296B0A99-D172-4A40-AE63-26DF8094D586}" destId="{B00FA25D-295A-4CE0-AB84-4C488EC63AE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15F1E4-823C-434D-A6C8-7C87E80D50A2}">
      <dsp:nvSpPr>
        <dsp:cNvPr id="0" name=""/>
        <dsp:cNvSpPr/>
      </dsp:nvSpPr>
      <dsp:spPr>
        <a:xfrm rot="5400000">
          <a:off x="1286481" y="1184365"/>
          <a:ext cx="1040130" cy="11841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BDC1F0-8669-48A5-8D97-EADCAB38B917}">
      <dsp:nvSpPr>
        <dsp:cNvPr id="0" name=""/>
        <dsp:cNvSpPr/>
      </dsp:nvSpPr>
      <dsp:spPr>
        <a:xfrm>
          <a:off x="1010910" y="31360"/>
          <a:ext cx="1750966" cy="12256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ENQUETES D’EMPLOYABILITEE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JANVIER 2021</a:t>
          </a:r>
        </a:p>
      </dsp:txBody>
      <dsp:txXfrm>
        <a:off x="1070751" y="91201"/>
        <a:ext cx="1631284" cy="1105937"/>
      </dsp:txXfrm>
    </dsp:sp>
    <dsp:sp modelId="{C742BAB9-D1E9-4AE8-A514-0B26845EA103}">
      <dsp:nvSpPr>
        <dsp:cNvPr id="0" name=""/>
        <dsp:cNvSpPr/>
      </dsp:nvSpPr>
      <dsp:spPr>
        <a:xfrm>
          <a:off x="2761877" y="148250"/>
          <a:ext cx="1273486" cy="99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F6738C-DFAC-49FF-9F45-56742B558A14}">
      <dsp:nvSpPr>
        <dsp:cNvPr id="0" name=""/>
        <dsp:cNvSpPr/>
      </dsp:nvSpPr>
      <dsp:spPr>
        <a:xfrm rot="5400000">
          <a:off x="2738219" y="2561140"/>
          <a:ext cx="1040130" cy="11841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52083-92B7-45A6-B674-9B27F312552D}">
      <dsp:nvSpPr>
        <dsp:cNvPr id="0" name=""/>
        <dsp:cNvSpPr/>
      </dsp:nvSpPr>
      <dsp:spPr>
        <a:xfrm>
          <a:off x="2462647" y="1408135"/>
          <a:ext cx="1750966" cy="12256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CONSTRUCTUON DE l’EQUIPE PROJET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FEVRIER 2021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 dirty="0"/>
        </a:p>
      </dsp:txBody>
      <dsp:txXfrm>
        <a:off x="2522488" y="1467976"/>
        <a:ext cx="1631284" cy="1105937"/>
      </dsp:txXfrm>
    </dsp:sp>
    <dsp:sp modelId="{1C3D769A-ACF3-423E-A5D5-747D6B05A045}">
      <dsp:nvSpPr>
        <dsp:cNvPr id="0" name=""/>
        <dsp:cNvSpPr/>
      </dsp:nvSpPr>
      <dsp:spPr>
        <a:xfrm>
          <a:off x="4213614" y="1525026"/>
          <a:ext cx="1273486" cy="99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38D345-BE2B-4A87-BB80-32065CB72CA9}">
      <dsp:nvSpPr>
        <dsp:cNvPr id="0" name=""/>
        <dsp:cNvSpPr/>
      </dsp:nvSpPr>
      <dsp:spPr>
        <a:xfrm rot="5400000">
          <a:off x="4189956" y="3937916"/>
          <a:ext cx="1040130" cy="11841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B2C80C-B67A-4C02-8422-E6516BABB942}">
      <dsp:nvSpPr>
        <dsp:cNvPr id="0" name=""/>
        <dsp:cNvSpPr/>
      </dsp:nvSpPr>
      <dsp:spPr>
        <a:xfrm>
          <a:off x="3914385" y="2784911"/>
          <a:ext cx="1750966" cy="12256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REDACTION DU REGLEMENT DE LA FORMATION ET SES ANNEXES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FEVRIER 2021 A DECEMBRE 2021</a:t>
          </a:r>
          <a:endParaRPr lang="fr-FR" sz="1100" kern="1200" dirty="0"/>
        </a:p>
      </dsp:txBody>
      <dsp:txXfrm>
        <a:off x="3974226" y="2844752"/>
        <a:ext cx="1631284" cy="1105937"/>
      </dsp:txXfrm>
    </dsp:sp>
    <dsp:sp modelId="{7A6EFCF6-22B8-40FC-808E-83E1174B4AD1}">
      <dsp:nvSpPr>
        <dsp:cNvPr id="0" name=""/>
        <dsp:cNvSpPr/>
      </dsp:nvSpPr>
      <dsp:spPr>
        <a:xfrm>
          <a:off x="5665352" y="2901802"/>
          <a:ext cx="1273486" cy="99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0FA25D-295A-4CE0-AB84-4C488EC63AED}">
      <dsp:nvSpPr>
        <dsp:cNvPr id="0" name=""/>
        <dsp:cNvSpPr/>
      </dsp:nvSpPr>
      <dsp:spPr>
        <a:xfrm>
          <a:off x="5366122" y="4161686"/>
          <a:ext cx="1750966" cy="12256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VALIDATION DU VOLET SECURITAIRE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LE 12 DECEMBRE 2021</a:t>
          </a:r>
          <a:endParaRPr lang="fr-FR" sz="1100" kern="1200" dirty="0"/>
        </a:p>
      </dsp:txBody>
      <dsp:txXfrm>
        <a:off x="5425963" y="4221527"/>
        <a:ext cx="1631284" cy="11059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15F1E4-823C-434D-A6C8-7C87E80D50A2}">
      <dsp:nvSpPr>
        <dsp:cNvPr id="0" name=""/>
        <dsp:cNvSpPr/>
      </dsp:nvSpPr>
      <dsp:spPr>
        <a:xfrm rot="5400000">
          <a:off x="1286481" y="1184365"/>
          <a:ext cx="1040130" cy="11841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BDC1F0-8669-48A5-8D97-EADCAB38B917}">
      <dsp:nvSpPr>
        <dsp:cNvPr id="0" name=""/>
        <dsp:cNvSpPr/>
      </dsp:nvSpPr>
      <dsp:spPr>
        <a:xfrm>
          <a:off x="1010910" y="31360"/>
          <a:ext cx="1750966" cy="12256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VALIDATION DU VOLET SECURITAIRE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LE 12 DECEMBRE 2021</a:t>
          </a:r>
        </a:p>
      </dsp:txBody>
      <dsp:txXfrm>
        <a:off x="1070751" y="91201"/>
        <a:ext cx="1631284" cy="1105937"/>
      </dsp:txXfrm>
    </dsp:sp>
    <dsp:sp modelId="{C742BAB9-D1E9-4AE8-A514-0B26845EA103}">
      <dsp:nvSpPr>
        <dsp:cNvPr id="0" name=""/>
        <dsp:cNvSpPr/>
      </dsp:nvSpPr>
      <dsp:spPr>
        <a:xfrm>
          <a:off x="2761877" y="148250"/>
          <a:ext cx="1273486" cy="99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F6738C-DFAC-49FF-9F45-56742B558A14}">
      <dsp:nvSpPr>
        <dsp:cNvPr id="0" name=""/>
        <dsp:cNvSpPr/>
      </dsp:nvSpPr>
      <dsp:spPr>
        <a:xfrm rot="5400000">
          <a:off x="2738219" y="2561140"/>
          <a:ext cx="1040130" cy="11841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52083-92B7-45A6-B674-9B27F312552D}">
      <dsp:nvSpPr>
        <dsp:cNvPr id="0" name=""/>
        <dsp:cNvSpPr/>
      </dsp:nvSpPr>
      <dsp:spPr>
        <a:xfrm>
          <a:off x="2462647" y="1408135"/>
          <a:ext cx="1750966" cy="12256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ENVOI DU REGLEMENT ET SES ANNEXES SUR RNCP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LE 15 JANVIER 2022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 dirty="0"/>
        </a:p>
      </dsp:txBody>
      <dsp:txXfrm>
        <a:off x="2522488" y="1467976"/>
        <a:ext cx="1631284" cy="1105937"/>
      </dsp:txXfrm>
    </dsp:sp>
    <dsp:sp modelId="{1C3D769A-ACF3-423E-A5D5-747D6B05A045}">
      <dsp:nvSpPr>
        <dsp:cNvPr id="0" name=""/>
        <dsp:cNvSpPr/>
      </dsp:nvSpPr>
      <dsp:spPr>
        <a:xfrm>
          <a:off x="4213614" y="1525026"/>
          <a:ext cx="1273486" cy="99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38D345-BE2B-4A87-BB80-32065CB72CA9}">
      <dsp:nvSpPr>
        <dsp:cNvPr id="0" name=""/>
        <dsp:cNvSpPr/>
      </dsp:nvSpPr>
      <dsp:spPr>
        <a:xfrm rot="5400000">
          <a:off x="4189956" y="3937916"/>
          <a:ext cx="1040130" cy="11841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B2C80C-B67A-4C02-8422-E6516BABB942}">
      <dsp:nvSpPr>
        <dsp:cNvPr id="0" name=""/>
        <dsp:cNvSpPr/>
      </dsp:nvSpPr>
      <dsp:spPr>
        <a:xfrm>
          <a:off x="3914385" y="2784911"/>
          <a:ext cx="1750966" cy="12256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COMMISSION DE FRANCE COMPETENCES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JUIN 2022</a:t>
          </a:r>
        </a:p>
      </dsp:txBody>
      <dsp:txXfrm>
        <a:off x="3974226" y="2844752"/>
        <a:ext cx="1631284" cy="1105937"/>
      </dsp:txXfrm>
    </dsp:sp>
    <dsp:sp modelId="{7A6EFCF6-22B8-40FC-808E-83E1174B4AD1}">
      <dsp:nvSpPr>
        <dsp:cNvPr id="0" name=""/>
        <dsp:cNvSpPr/>
      </dsp:nvSpPr>
      <dsp:spPr>
        <a:xfrm>
          <a:off x="5665352" y="2901802"/>
          <a:ext cx="1273486" cy="99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0FA25D-295A-4CE0-AB84-4C488EC63AED}">
      <dsp:nvSpPr>
        <dsp:cNvPr id="0" name=""/>
        <dsp:cNvSpPr/>
      </dsp:nvSpPr>
      <dsp:spPr>
        <a:xfrm>
          <a:off x="5366122" y="4161686"/>
          <a:ext cx="1750966" cy="12256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RETOUR A FRANCE COMPETENCES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LE 22 AOUT 2022 POUR UNE COMMISSION DE FC LE 19 SEPTEMBRE 2022</a:t>
          </a:r>
          <a:endParaRPr lang="fr-FR" sz="1100" kern="1200" dirty="0"/>
        </a:p>
      </dsp:txBody>
      <dsp:txXfrm>
        <a:off x="5425963" y="4221527"/>
        <a:ext cx="1631284" cy="1105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159" cy="510003"/>
          </a:xfrm>
          <a:prstGeom prst="rect">
            <a:avLst/>
          </a:prstGeom>
        </p:spPr>
        <p:txBody>
          <a:bodyPr vert="horz" lIns="98280" tIns="49140" rIns="98280" bIns="49140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84426" y="0"/>
            <a:ext cx="3048159" cy="510003"/>
          </a:xfrm>
          <a:prstGeom prst="rect">
            <a:avLst/>
          </a:prstGeom>
        </p:spPr>
        <p:txBody>
          <a:bodyPr vert="horz" lIns="98280" tIns="49140" rIns="98280" bIns="49140" rtlCol="0"/>
          <a:lstStyle>
            <a:lvl1pPr algn="r">
              <a:defRPr sz="1300"/>
            </a:lvl1pPr>
          </a:lstStyle>
          <a:p>
            <a:fld id="{29553275-E3EF-4052-AD79-E833A9D79B46}" type="datetimeFigureOut">
              <a:rPr lang="fr-FR" smtClean="0"/>
              <a:t>29/09/2022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654761"/>
            <a:ext cx="3048159" cy="510002"/>
          </a:xfrm>
          <a:prstGeom prst="rect">
            <a:avLst/>
          </a:prstGeom>
        </p:spPr>
        <p:txBody>
          <a:bodyPr vert="horz" lIns="98280" tIns="49140" rIns="98280" bIns="49140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84426" y="9654761"/>
            <a:ext cx="3048159" cy="510002"/>
          </a:xfrm>
          <a:prstGeom prst="rect">
            <a:avLst/>
          </a:prstGeom>
        </p:spPr>
        <p:txBody>
          <a:bodyPr vert="horz" lIns="98280" tIns="49140" rIns="98280" bIns="49140" rtlCol="0" anchor="b"/>
          <a:lstStyle>
            <a:lvl1pPr algn="r">
              <a:defRPr sz="1300"/>
            </a:lvl1pPr>
          </a:lstStyle>
          <a:p>
            <a:fld id="{6D9917DD-5E14-4F0E-9BB9-B54560BED3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89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159" cy="510003"/>
          </a:xfrm>
          <a:prstGeom prst="rect">
            <a:avLst/>
          </a:prstGeom>
        </p:spPr>
        <p:txBody>
          <a:bodyPr vert="horz" lIns="98280" tIns="49140" rIns="98280" bIns="49140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84426" y="0"/>
            <a:ext cx="3048159" cy="510003"/>
          </a:xfrm>
          <a:prstGeom prst="rect">
            <a:avLst/>
          </a:prstGeom>
        </p:spPr>
        <p:txBody>
          <a:bodyPr vert="horz" lIns="98280" tIns="49140" rIns="98280" bIns="49140" rtlCol="0"/>
          <a:lstStyle>
            <a:lvl1pPr algn="r">
              <a:defRPr sz="1300"/>
            </a:lvl1pPr>
          </a:lstStyle>
          <a:p>
            <a:fld id="{C6FD1A7F-929A-4C55-8809-1FE286B52163}" type="datetimeFigureOut">
              <a:rPr lang="fr-FR" smtClean="0"/>
              <a:t>29/09/2022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70000"/>
            <a:ext cx="6097587" cy="3430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280" tIns="49140" rIns="98280" bIns="4914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3422" y="4891792"/>
            <a:ext cx="5627370" cy="4002375"/>
          </a:xfrm>
          <a:prstGeom prst="rect">
            <a:avLst/>
          </a:prstGeom>
        </p:spPr>
        <p:txBody>
          <a:bodyPr vert="horz" lIns="98280" tIns="49140" rIns="98280" bIns="4914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654761"/>
            <a:ext cx="3048159" cy="510002"/>
          </a:xfrm>
          <a:prstGeom prst="rect">
            <a:avLst/>
          </a:prstGeom>
        </p:spPr>
        <p:txBody>
          <a:bodyPr vert="horz" lIns="98280" tIns="49140" rIns="98280" bIns="49140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84426" y="9654761"/>
            <a:ext cx="3048159" cy="510002"/>
          </a:xfrm>
          <a:prstGeom prst="rect">
            <a:avLst/>
          </a:prstGeom>
        </p:spPr>
        <p:txBody>
          <a:bodyPr vert="horz" lIns="98280" tIns="49140" rIns="98280" bIns="49140" rtlCol="0" anchor="b"/>
          <a:lstStyle>
            <a:lvl1pPr algn="r">
              <a:defRPr sz="1300"/>
            </a:lvl1pPr>
          </a:lstStyle>
          <a:p>
            <a:fld id="{916E228C-DC54-4A0C-85C2-0F45721F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48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Il y a à</a:t>
            </a:r>
            <a:r>
              <a:rPr lang="fr-FR" baseline="0" dirty="0" smtClean="0"/>
              <a:t> ce jour environ 8 CDK qui n’ont pas nommé de responsable de FORMATION.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E228C-DC54-4A0C-85C2-0F45721FD9A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52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Il y a à</a:t>
            </a:r>
            <a:r>
              <a:rPr lang="fr-FR" baseline="0" dirty="0" smtClean="0"/>
              <a:t> ce jour environ 8 CDK qui n’ont pas nommé de responsable de FORMATION.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E228C-DC54-4A0C-85C2-0F45721FD9A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6461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Il y a à</a:t>
            </a:r>
            <a:r>
              <a:rPr lang="fr-FR" baseline="0" dirty="0" smtClean="0"/>
              <a:t> ce jour environ 8 CDK qui n’ont pas nommé de responsable de FORMATION.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E228C-DC54-4A0C-85C2-0F45721FD9A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852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E228C-DC54-4A0C-85C2-0F45721FD9A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74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aseline="0" dirty="0" err="1" smtClean="0"/>
              <a:t>Wk</a:t>
            </a:r>
            <a:r>
              <a:rPr lang="fr-FR" baseline="0" dirty="0" smtClean="0"/>
              <a:t> 12/13 novembre 2022/ 25 26 FEVRIER 2023/ 26 27 MARS 2023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E228C-DC54-4A0C-85C2-0F45721FD9AE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873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E228C-DC54-4A0C-85C2-0F45721FD9AE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205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84"/>
          <a:stretch/>
        </p:blipFill>
        <p:spPr>
          <a:xfrm>
            <a:off x="0" y="4765182"/>
            <a:ext cx="12192000" cy="209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293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76099-D034-3641-8722-535ADF05C524}" type="datetimeFigureOut">
              <a:rPr lang="fr-FR" smtClean="0"/>
              <a:pPr/>
              <a:t>29/09/2022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FA53-B2FB-4946-89A9-99202ECC802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319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76099-D034-3641-8722-535ADF05C524}" type="datetimeFigureOut">
              <a:rPr lang="fr-FR" smtClean="0"/>
              <a:pPr/>
              <a:t>29/09/2022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FA53-B2FB-4946-89A9-99202ECC802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26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76099-D034-3641-8722-535ADF05C524}" type="datetimeFigureOut">
              <a:rPr lang="fr-FR" smtClean="0"/>
              <a:pPr/>
              <a:t>29/09/2022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FA53-B2FB-4946-89A9-99202ECC802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88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149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76099-D034-3641-8722-535ADF05C524}" type="datetimeFigureOut">
              <a:rPr lang="fr-FR" smtClean="0"/>
              <a:pPr/>
              <a:t>29/09/2022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FA53-B2FB-4946-89A9-99202ECC802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" name="Image 9" descr="PPT_2_template-03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" r="389"/>
          <a:stretch/>
        </p:blipFill>
        <p:spPr>
          <a:xfrm>
            <a:off x="0" y="0"/>
            <a:ext cx="12240000" cy="688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843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76099-D034-3641-8722-535ADF05C524}" type="datetimeFigureOut">
              <a:rPr lang="fr-FR" smtClean="0"/>
              <a:pPr/>
              <a:t>29/09/2022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FA53-B2FB-4946-89A9-99202ECC802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17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76099-D034-3641-8722-535ADF05C524}" type="datetimeFigureOut">
              <a:rPr lang="fr-FR" smtClean="0"/>
              <a:pPr/>
              <a:t>29/09/2022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FA53-B2FB-4946-89A9-99202ECC802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148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76099-D034-3641-8722-535ADF05C524}" type="datetimeFigureOut">
              <a:rPr lang="fr-FR" smtClean="0"/>
              <a:pPr/>
              <a:t>29/09/2022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6FA53-B2FB-4946-89A9-99202ECC802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10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3" r:id="rId6"/>
    <p:sldLayoutId id="2147483654" r:id="rId7"/>
    <p:sldLayoutId id="2147483656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26441" y="5306346"/>
            <a:ext cx="7765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cs typeface="Montserrat Medium"/>
              </a:rPr>
              <a:t>LA DIRECTION TECHNIQUE NATIONALE</a:t>
            </a:r>
            <a:endParaRPr lang="fr-FR" sz="2400" b="1" dirty="0">
              <a:cs typeface="Montserrat Medium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26441" y="5764451"/>
            <a:ext cx="6764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cs typeface="Montserrat Light"/>
              </a:rPr>
              <a:t>LA FORMATION</a:t>
            </a:r>
            <a:endParaRPr lang="fr-FR" sz="2400" dirty="0">
              <a:cs typeface="Montserrat Ligh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703" y="457200"/>
            <a:ext cx="3143485" cy="408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34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7803" y="416257"/>
            <a:ext cx="1841504" cy="82554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733104" y="2524888"/>
            <a:ext cx="44642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cs typeface="Montserrat Medium"/>
              </a:rPr>
              <a:t>LE RESSORT GEOGRAPHIQUE</a:t>
            </a:r>
            <a:endParaRPr lang="fr-FR" sz="2800" b="1" dirty="0">
              <a:solidFill>
                <a:schemeClr val="bg1"/>
              </a:solidFill>
              <a:cs typeface="Montserrat Medium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733104" y="3154794"/>
            <a:ext cx="5933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  <a:cs typeface="Montserrat Light"/>
              </a:rPr>
              <a:t>Les Chiffres clés</a:t>
            </a:r>
          </a:p>
        </p:txBody>
      </p:sp>
    </p:spTree>
    <p:extLst>
      <p:ext uri="{BB962C8B-B14F-4D97-AF65-F5344CB8AC3E}">
        <p14:creationId xmlns:p14="http://schemas.microsoft.com/office/powerpoint/2010/main" val="30623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68500" y="265670"/>
            <a:ext cx="736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cs typeface="Montserrat Medium"/>
              </a:rPr>
              <a:t>LES CHIFFRES CLES</a:t>
            </a:r>
            <a:endParaRPr lang="fr-FR" sz="2400" b="1" dirty="0">
              <a:cs typeface="Montserrat Medium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898115" y="6268440"/>
            <a:ext cx="241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FFFF"/>
                </a:solidFill>
                <a:latin typeface="Montserrat Regular"/>
                <a:cs typeface="Montserrat Regular"/>
              </a:rPr>
              <a:t>1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48" y="6218961"/>
            <a:ext cx="2306472" cy="37595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0779360" y="6268438"/>
            <a:ext cx="4830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cs typeface="Montserrat Bold"/>
              </a:rPr>
              <a:t>Page</a:t>
            </a:r>
            <a:endParaRPr lang="fr-FR" sz="1200" dirty="0">
              <a:cs typeface="Montserrat Bold"/>
            </a:endParaRPr>
          </a:p>
        </p:txBody>
      </p:sp>
      <p:graphicFrame>
        <p:nvGraphicFramePr>
          <p:cNvPr id="7" name="Graphique 6"/>
          <p:cNvGraphicFramePr/>
          <p:nvPr>
            <p:extLst>
              <p:ext uri="{D42A27DB-BD31-4B8C-83A1-F6EECF244321}">
                <p14:modId xmlns:p14="http://schemas.microsoft.com/office/powerpoint/2010/main" val="520880720"/>
              </p:ext>
            </p:extLst>
          </p:nvPr>
        </p:nvGraphicFramePr>
        <p:xfrm>
          <a:off x="171855" y="179299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411607588"/>
              </p:ext>
            </p:extLst>
          </p:nvPr>
        </p:nvGraphicFramePr>
        <p:xfrm>
          <a:off x="6096000" y="179299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408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7803" y="416257"/>
            <a:ext cx="1841504" cy="82554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733104" y="2524888"/>
            <a:ext cx="1127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cs typeface="Montserrat Medium"/>
              </a:rPr>
              <a:t>LE TFP</a:t>
            </a:r>
            <a:endParaRPr lang="fr-FR" sz="2800" b="1" dirty="0">
              <a:solidFill>
                <a:schemeClr val="bg1"/>
              </a:solidFill>
              <a:cs typeface="Montserrat Medium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733104" y="3154794"/>
            <a:ext cx="5933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  <a:cs typeface="Montserrat Light"/>
              </a:rPr>
              <a:t>LE TITRE A FINALITE PROFESSIONNELLE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779360" y="6268438"/>
            <a:ext cx="4830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bg1"/>
                </a:solidFill>
                <a:cs typeface="Montserrat Bold"/>
              </a:rPr>
              <a:t>Page</a:t>
            </a:r>
            <a:endParaRPr lang="fr-FR" sz="1200" dirty="0">
              <a:solidFill>
                <a:schemeClr val="bg1"/>
              </a:solidFill>
              <a:cs typeface="Montserrat Bold"/>
            </a:endParaRPr>
          </a:p>
        </p:txBody>
      </p:sp>
    </p:spTree>
    <p:extLst>
      <p:ext uri="{BB962C8B-B14F-4D97-AF65-F5344CB8AC3E}">
        <p14:creationId xmlns:p14="http://schemas.microsoft.com/office/powerpoint/2010/main" val="276316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68500" y="265670"/>
            <a:ext cx="8994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cs typeface="Montserrat Medium"/>
              </a:rPr>
              <a:t>L’ECHEANCIER POUR LE VOLET SECURITAIRE AUPRES DU MINISTERE</a:t>
            </a:r>
            <a:endParaRPr lang="fr-FR" sz="2400" b="1" dirty="0">
              <a:cs typeface="Montserrat Medium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898115" y="6268440"/>
            <a:ext cx="241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FFFF"/>
                </a:solidFill>
                <a:latin typeface="Montserrat Regular"/>
                <a:cs typeface="Montserrat Regular"/>
              </a:rPr>
              <a:t>1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48" y="6218961"/>
            <a:ext cx="2306472" cy="375955"/>
          </a:xfrm>
          <a:prstGeom prst="rect">
            <a:avLst/>
          </a:prstGeom>
        </p:spPr>
      </p:pic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598420129"/>
              </p:ext>
            </p:extLst>
          </p:nvPr>
        </p:nvGraphicFramePr>
        <p:xfrm>
          <a:off x="1130319" y="117401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4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68500" y="265670"/>
            <a:ext cx="958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cs typeface="Montserrat Medium"/>
              </a:rPr>
              <a:t>L’ECHEANCIER POUR LE REGLEMENT AUPRES DE FRANCE COMPETENCES</a:t>
            </a:r>
            <a:endParaRPr lang="fr-FR" sz="2400" b="1" dirty="0">
              <a:cs typeface="Montserrat Medium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898115" y="6268440"/>
            <a:ext cx="241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FFFF"/>
                </a:solidFill>
                <a:latin typeface="Montserrat Regular"/>
                <a:cs typeface="Montserrat Regular"/>
              </a:rPr>
              <a:t>1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48" y="6218961"/>
            <a:ext cx="2306472" cy="375955"/>
          </a:xfrm>
          <a:prstGeom prst="rect">
            <a:avLst/>
          </a:prstGeom>
        </p:spPr>
      </p:pic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423908524"/>
              </p:ext>
            </p:extLst>
          </p:nvPr>
        </p:nvGraphicFramePr>
        <p:xfrm>
          <a:off x="1130319" y="117401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8478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7803" y="416257"/>
            <a:ext cx="1841504" cy="82554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733104" y="2524888"/>
            <a:ext cx="6375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cs typeface="Montserrat Light"/>
              </a:rPr>
              <a:t>LES </a:t>
            </a:r>
            <a:r>
              <a:rPr lang="fr-FR" sz="2800" b="1" dirty="0">
                <a:solidFill>
                  <a:schemeClr val="bg1"/>
                </a:solidFill>
                <a:cs typeface="Montserrat Light"/>
              </a:rPr>
              <a:t>STAGES DE FORMATIONS CONTINUES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733104" y="3154794"/>
            <a:ext cx="5933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  <a:cs typeface="Montserrat Light"/>
              </a:rPr>
              <a:t>LE CALENDRIER </a:t>
            </a:r>
            <a:r>
              <a:rPr lang="fr-FR" sz="2400" dirty="0" smtClean="0">
                <a:solidFill>
                  <a:schemeClr val="bg1"/>
                </a:solidFill>
                <a:cs typeface="Montserrat Light"/>
              </a:rPr>
              <a:t>2022/2023</a:t>
            </a:r>
            <a:endParaRPr lang="fr-FR" sz="2400" dirty="0" smtClean="0">
              <a:solidFill>
                <a:schemeClr val="bg1"/>
              </a:solidFill>
              <a:cs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300751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68500" y="265670"/>
            <a:ext cx="736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cs typeface="Montserrat Medium"/>
              </a:rPr>
              <a:t>LES STAGES DE FORMATION CONTINUE</a:t>
            </a:r>
            <a:endParaRPr lang="fr-FR" sz="2400" b="1" dirty="0">
              <a:cs typeface="Montserrat Medium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898115" y="6268440"/>
            <a:ext cx="241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FFFF"/>
                </a:solidFill>
                <a:latin typeface="Montserrat Regular"/>
                <a:cs typeface="Montserrat Regular"/>
              </a:rPr>
              <a:t>1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48" y="6218961"/>
            <a:ext cx="2306472" cy="37595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68500" y="1501711"/>
            <a:ext cx="8525002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>
                <a:latin typeface="Montserrat Bold"/>
              </a:rPr>
              <a:t>LE CALENDRIER 2023</a:t>
            </a:r>
            <a:endParaRPr lang="fr-FR" sz="2400" dirty="0">
              <a:latin typeface="Montserrat Bold"/>
            </a:endParaRPr>
          </a:p>
          <a:p>
            <a:endParaRPr lang="fr-FR" dirty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Montserrat Bold"/>
              </a:rPr>
              <a:t>Formation </a:t>
            </a:r>
            <a:r>
              <a:rPr lang="fr-FR" sz="1600" dirty="0" smtClean="0">
                <a:latin typeface="Montserrat Bold"/>
              </a:rPr>
              <a:t>Karaté Scolaire </a:t>
            </a:r>
            <a:r>
              <a:rPr lang="fr-FR" sz="1600" dirty="0">
                <a:latin typeface="Montserrat Bold"/>
              </a:rPr>
              <a:t>- Vendredi 10 et samedi 11 mars </a:t>
            </a:r>
            <a:r>
              <a:rPr lang="fr-FR" sz="1600" dirty="0" smtClean="0">
                <a:latin typeface="Montserrat Bold"/>
              </a:rPr>
              <a:t>2023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600" dirty="0" smtClean="0">
                <a:latin typeface="Montserrat Bold"/>
              </a:rPr>
              <a:t>Animé par David CHEREAU à MONTLOUIS-SUR-LOIRE </a:t>
            </a:r>
            <a:r>
              <a:rPr lang="fr-FR" sz="1600" dirty="0">
                <a:latin typeface="Montserrat Bold"/>
              </a:rPr>
              <a:t>(37</a:t>
            </a:r>
            <a:r>
              <a:rPr lang="fr-FR" sz="1600" dirty="0" smtClean="0">
                <a:latin typeface="Montserrat Bold"/>
              </a:rPr>
              <a:t>) ;</a:t>
            </a:r>
          </a:p>
          <a:p>
            <a:pPr lvl="2"/>
            <a:endParaRPr lang="fr-FR" sz="1600" dirty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Montserrat Bold"/>
              </a:rPr>
              <a:t>Formation </a:t>
            </a:r>
            <a:r>
              <a:rPr lang="fr-FR" sz="1600" dirty="0" smtClean="0">
                <a:latin typeface="Montserrat Bold"/>
              </a:rPr>
              <a:t>Body Karaté </a:t>
            </a:r>
            <a:r>
              <a:rPr lang="fr-FR" sz="1600" dirty="0" smtClean="0">
                <a:latin typeface="Montserrat Bold"/>
              </a:rPr>
              <a:t>– Dimanche 20 novembre 2022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600" dirty="0" smtClean="0">
                <a:latin typeface="Montserrat Bold"/>
              </a:rPr>
              <a:t>À Paris 15</a:t>
            </a:r>
            <a:r>
              <a:rPr lang="fr-FR" sz="1600" baseline="30000" dirty="0" smtClean="0">
                <a:latin typeface="Montserrat Bold"/>
              </a:rPr>
              <a:t>ème</a:t>
            </a:r>
            <a:r>
              <a:rPr lang="fr-FR" sz="1600" dirty="0" smtClean="0">
                <a:latin typeface="Montserrat Bold"/>
              </a:rPr>
              <a:t> - Gymnase de la Plaine </a:t>
            </a:r>
            <a:r>
              <a:rPr lang="fr-FR" dirty="0" smtClean="0">
                <a:latin typeface="Montserrat Bold"/>
              </a:rPr>
              <a:t>;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endParaRPr lang="fr-FR" dirty="0" smtClean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Montserrat Bold"/>
              </a:rPr>
              <a:t>Formation Para-karaté -  </a:t>
            </a:r>
            <a:r>
              <a:rPr lang="fr-FR" sz="1600" dirty="0" smtClean="0">
                <a:latin typeface="Montserrat Bold"/>
              </a:rPr>
              <a:t>du </a:t>
            </a:r>
            <a:r>
              <a:rPr lang="fr-FR" sz="1600" dirty="0">
                <a:latin typeface="Montserrat Bold"/>
              </a:rPr>
              <a:t>v</a:t>
            </a:r>
            <a:r>
              <a:rPr lang="fr-FR" sz="1600" dirty="0" smtClean="0">
                <a:latin typeface="Montserrat Bold"/>
              </a:rPr>
              <a:t>endredi 14 au dimanche 16 avril 2022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600" dirty="0" smtClean="0">
                <a:latin typeface="Montserrat Bold"/>
              </a:rPr>
              <a:t>Animé par Alain GEORGEON au CREPS IDF à Châtenay</a:t>
            </a:r>
            <a:r>
              <a:rPr lang="fr-FR" sz="1600" dirty="0">
                <a:latin typeface="Montserrat Bold"/>
              </a:rPr>
              <a:t>-</a:t>
            </a:r>
            <a:r>
              <a:rPr lang="fr-FR" sz="1600" dirty="0" smtClean="0">
                <a:latin typeface="Montserrat Bold"/>
              </a:rPr>
              <a:t>Malabry;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endParaRPr lang="fr-FR" sz="1600" dirty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Montserrat Bold"/>
              </a:rPr>
              <a:t>Formation </a:t>
            </a:r>
            <a:r>
              <a:rPr lang="fr-FR" sz="1600" dirty="0" smtClean="0">
                <a:latin typeface="Montserrat Bold"/>
              </a:rPr>
              <a:t>combat sportif:</a:t>
            </a:r>
            <a:endParaRPr lang="fr-FR" sz="1600" dirty="0" smtClean="0">
              <a:latin typeface="Montserrat Bold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600" dirty="0" smtClean="0">
                <a:latin typeface="Montserrat Bold"/>
              </a:rPr>
              <a:t>BRETAGNE </a:t>
            </a:r>
            <a:r>
              <a:rPr lang="fr-FR" sz="1600" dirty="0" smtClean="0">
                <a:latin typeface="Montserrat Bold"/>
              </a:rPr>
              <a:t>– Vendredi </a:t>
            </a:r>
            <a:r>
              <a:rPr lang="fr-FR" sz="1600" dirty="0" smtClean="0">
                <a:latin typeface="Montserrat Bold"/>
              </a:rPr>
              <a:t>25 et samedi 26 février </a:t>
            </a:r>
            <a:r>
              <a:rPr lang="fr-FR" sz="1600" dirty="0" smtClean="0">
                <a:latin typeface="Montserrat Bold"/>
              </a:rPr>
              <a:t>2022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600" dirty="0" smtClean="0">
                <a:latin typeface="Montserrat Bold"/>
              </a:rPr>
              <a:t>AUVERGNE RHONES </a:t>
            </a:r>
            <a:r>
              <a:rPr lang="fr-FR" sz="1600" dirty="0">
                <a:latin typeface="Montserrat Bold"/>
              </a:rPr>
              <a:t>ALPES </a:t>
            </a:r>
            <a:r>
              <a:rPr lang="fr-FR" sz="1600" dirty="0" smtClean="0">
                <a:latin typeface="Montserrat Bold"/>
              </a:rPr>
              <a:t>– Vendredi et 25 et samedi </a:t>
            </a:r>
            <a:r>
              <a:rPr lang="fr-FR" sz="1600" dirty="0">
                <a:latin typeface="Montserrat Bold"/>
              </a:rPr>
              <a:t>26 mars </a:t>
            </a:r>
            <a:r>
              <a:rPr lang="fr-FR" sz="1600" dirty="0" smtClean="0">
                <a:latin typeface="Montserrat Bold"/>
              </a:rPr>
              <a:t>2022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600" dirty="0" smtClean="0">
                <a:latin typeface="Montserrat Bold"/>
              </a:rPr>
              <a:t>Animé par Franck BISSON</a:t>
            </a:r>
            <a:endParaRPr lang="fr-FR" sz="1600" dirty="0" smtClean="0">
              <a:latin typeface="Montserrat Bold"/>
            </a:endParaRPr>
          </a:p>
        </p:txBody>
      </p:sp>
    </p:spTree>
    <p:extLst>
      <p:ext uri="{BB962C8B-B14F-4D97-AF65-F5344CB8AC3E}">
        <p14:creationId xmlns:p14="http://schemas.microsoft.com/office/powerpoint/2010/main" val="204311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21077" y="5483415"/>
            <a:ext cx="308974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600" dirty="0">
              <a:cs typeface="Montserrat Regular"/>
            </a:endParaRPr>
          </a:p>
          <a:p>
            <a:r>
              <a:rPr lang="fr-FR" sz="1600" dirty="0" smtClean="0">
                <a:cs typeface="Montserrat Light"/>
              </a:rPr>
              <a:t>JONATHAN MARUANI</a:t>
            </a:r>
            <a:endParaRPr lang="fr-FR" sz="1600" dirty="0">
              <a:cs typeface="Montserrat Light"/>
            </a:endParaRPr>
          </a:p>
          <a:p>
            <a:r>
              <a:rPr lang="fr-FR" sz="1600" dirty="0" smtClean="0">
                <a:cs typeface="Montserrat Light"/>
              </a:rPr>
              <a:t>jmaruani@ffkarate.fr</a:t>
            </a:r>
            <a:endParaRPr lang="fr-FR" sz="1600" dirty="0">
              <a:cs typeface="Montserrat Ligh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21077" y="5096812"/>
            <a:ext cx="13840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cs typeface="Montserrat Regular"/>
              </a:rPr>
              <a:t>CONTACT</a:t>
            </a:r>
            <a:endParaRPr lang="fr-FR" sz="2400" b="1" dirty="0">
              <a:cs typeface="Montserrat Regular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8275" y="5595779"/>
            <a:ext cx="1535372" cy="75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4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733104" y="2524888"/>
            <a:ext cx="6043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cs typeface="Montserrat Medium"/>
              </a:rPr>
              <a:t>SOMMAIRE</a:t>
            </a:r>
            <a:endParaRPr lang="fr-FR" sz="2800" b="1" dirty="0">
              <a:solidFill>
                <a:schemeClr val="bg1"/>
              </a:solidFill>
              <a:cs typeface="Montserrat Medium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171909" y="3076747"/>
            <a:ext cx="49798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cs typeface="Montserrat Light"/>
              </a:rPr>
              <a:t>1/ L’AFA</a:t>
            </a:r>
          </a:p>
          <a:p>
            <a:r>
              <a:rPr lang="fr-FR" sz="2400" b="1" dirty="0" smtClean="0">
                <a:solidFill>
                  <a:schemeClr val="bg1"/>
                </a:solidFill>
                <a:cs typeface="Montserrat Light"/>
              </a:rPr>
              <a:t>2/ LE </a:t>
            </a:r>
            <a:r>
              <a:rPr lang="fr-FR" sz="2400" b="1" dirty="0">
                <a:solidFill>
                  <a:schemeClr val="bg1"/>
                </a:solidFill>
                <a:cs typeface="Montserrat Light"/>
              </a:rPr>
              <a:t>DAF</a:t>
            </a:r>
            <a:endParaRPr lang="fr-FR" sz="2400" b="1" dirty="0" smtClean="0">
              <a:solidFill>
                <a:schemeClr val="bg1"/>
              </a:solidFill>
              <a:cs typeface="Montserrat Light"/>
            </a:endParaRPr>
          </a:p>
          <a:p>
            <a:r>
              <a:rPr lang="fr-FR" sz="2400" b="1" dirty="0" smtClean="0">
                <a:solidFill>
                  <a:schemeClr val="bg1"/>
                </a:solidFill>
                <a:cs typeface="Montserrat Light"/>
              </a:rPr>
              <a:t>3/ LE DIF</a:t>
            </a:r>
          </a:p>
          <a:p>
            <a:r>
              <a:rPr lang="fr-FR" sz="2400" b="1" dirty="0" smtClean="0">
                <a:solidFill>
                  <a:schemeClr val="bg1"/>
                </a:solidFill>
                <a:cs typeface="Montserrat Light"/>
              </a:rPr>
              <a:t>4/ LE RESSORT GEOGRAPHIQUE</a:t>
            </a:r>
          </a:p>
          <a:p>
            <a:r>
              <a:rPr lang="fr-FR" sz="2400" b="1" dirty="0" smtClean="0">
                <a:solidFill>
                  <a:schemeClr val="bg1"/>
                </a:solidFill>
                <a:cs typeface="Montserrat Light"/>
              </a:rPr>
              <a:t>5/ LE NOUVEAU DIPLÔME : LE TFP</a:t>
            </a:r>
          </a:p>
          <a:p>
            <a:r>
              <a:rPr lang="fr-FR" sz="2400" b="1" dirty="0" smtClean="0">
                <a:solidFill>
                  <a:schemeClr val="bg1"/>
                </a:solidFill>
                <a:cs typeface="Montserrat Light"/>
              </a:rPr>
              <a:t>6/ LES STAGES DE FORMATION CONTINUE</a:t>
            </a:r>
            <a:endParaRPr lang="fr-FR" sz="2400" b="1" dirty="0">
              <a:solidFill>
                <a:schemeClr val="bg1"/>
              </a:solidFill>
              <a:cs typeface="Montserrat Ligh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7803" y="416257"/>
            <a:ext cx="1841504" cy="8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28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7803" y="416257"/>
            <a:ext cx="1841504" cy="82554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733104" y="2524888"/>
            <a:ext cx="942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cs typeface="Montserrat Medium"/>
              </a:rPr>
              <a:t>L’AFA</a:t>
            </a:r>
            <a:endParaRPr lang="fr-FR" sz="2800" b="1" dirty="0">
              <a:solidFill>
                <a:schemeClr val="bg1"/>
              </a:solidFill>
              <a:cs typeface="Montserrat Medium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733104" y="3154794"/>
            <a:ext cx="5933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  <a:cs typeface="Montserrat Light"/>
              </a:rPr>
              <a:t>L’ATTESTATION FEDERALE D’ASSITANT</a:t>
            </a:r>
            <a:endParaRPr lang="fr-FR" sz="2400" dirty="0">
              <a:solidFill>
                <a:schemeClr val="bg1"/>
              </a:solidFill>
              <a:cs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425098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68500" y="265670"/>
            <a:ext cx="736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cs typeface="Montserrat Medium"/>
              </a:rPr>
              <a:t>LES NOUVELLES </a:t>
            </a:r>
            <a:r>
              <a:rPr lang="fr-FR" sz="2400" b="1" dirty="0" smtClean="0">
                <a:cs typeface="Montserrat Medium"/>
              </a:rPr>
              <a:t>ORIENTATIONS</a:t>
            </a:r>
            <a:endParaRPr lang="fr-FR" sz="2400" b="1" dirty="0">
              <a:cs typeface="Montserrat Medium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1538" y="1580703"/>
            <a:ext cx="46196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Montserrat Light"/>
                <a:cs typeface="Montserrat Light"/>
              </a:rPr>
              <a:t>	</a:t>
            </a:r>
            <a:endParaRPr lang="fr-FR" sz="1600" dirty="0">
              <a:latin typeface="Montserrat Medium" pitchFamily="2" charset="0"/>
              <a:cs typeface="Montserrat Light"/>
            </a:endParaRPr>
          </a:p>
          <a:p>
            <a:endParaRPr lang="fr-FR" sz="1600" dirty="0">
              <a:latin typeface="Montserrat Medium" pitchFamily="2" charset="0"/>
              <a:cs typeface="Montserrat Ligh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1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832101" y="2104883"/>
            <a:ext cx="69244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Montserrat Bold"/>
              </a:rPr>
              <a:t>Nous proposons de modifier le niveau de ceinture </a:t>
            </a:r>
            <a:r>
              <a:rPr lang="fr-FR" b="1" dirty="0">
                <a:latin typeface="Montserrat Bold"/>
              </a:rPr>
              <a:t>Marron</a:t>
            </a:r>
            <a:r>
              <a:rPr lang="fr-FR" dirty="0">
                <a:latin typeface="Montserrat Bold"/>
              </a:rPr>
              <a:t> en prérequis pour garantir un niveau minimum de connaissances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  <a:p>
            <a:pPr algn="ctr"/>
            <a:endParaRPr lang="fr-FR" dirty="0">
              <a:latin typeface="Montserrat Bold"/>
            </a:endParaRPr>
          </a:p>
          <a:p>
            <a:pPr algn="ctr"/>
            <a:r>
              <a:rPr lang="fr-FR" dirty="0">
                <a:latin typeface="Montserrat Bold"/>
              </a:rPr>
              <a:t>Le volume total de formation est de </a:t>
            </a:r>
            <a:r>
              <a:rPr lang="fr-FR" b="1" dirty="0">
                <a:latin typeface="Montserrat Bold"/>
              </a:rPr>
              <a:t>8 heures </a:t>
            </a:r>
            <a:r>
              <a:rPr lang="fr-FR" dirty="0">
                <a:latin typeface="Montserrat Bold"/>
              </a:rPr>
              <a:t>(</a:t>
            </a:r>
            <a:r>
              <a:rPr lang="fr-FR" b="1" dirty="0">
                <a:latin typeface="Montserrat Bold"/>
              </a:rPr>
              <a:t>30 </a:t>
            </a:r>
            <a:r>
              <a:rPr lang="fr-FR" b="1" dirty="0" smtClean="0">
                <a:latin typeface="Montserrat Bold"/>
              </a:rPr>
              <a:t>Euros</a:t>
            </a:r>
            <a:r>
              <a:rPr lang="fr-FR" dirty="0">
                <a:latin typeface="Montserrat Bold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FF0000"/>
                </a:solidFill>
                <a:latin typeface="Montserrat Bold"/>
              </a:rPr>
              <a:t>Une modification a été écrite pour ouvrir l’AFA à tout licencié âgé de 14 ans et plus.</a:t>
            </a:r>
            <a:endParaRPr lang="fr-FR" b="1" dirty="0">
              <a:solidFill>
                <a:srgbClr val="FF0000"/>
              </a:solidFill>
              <a:latin typeface="Montserrat Bold"/>
            </a:endParaRPr>
          </a:p>
          <a:p>
            <a:endParaRPr lang="fr-FR" dirty="0">
              <a:latin typeface="Montserrat Bold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12" y="1082515"/>
            <a:ext cx="1819275" cy="790575"/>
          </a:xfrm>
          <a:prstGeom prst="rect">
            <a:avLst/>
          </a:prstGeom>
        </p:spPr>
      </p:pic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469036"/>
              </p:ext>
            </p:extLst>
          </p:nvPr>
        </p:nvGraphicFramePr>
        <p:xfrm>
          <a:off x="3222385" y="3924765"/>
          <a:ext cx="622114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714">
                  <a:extLst>
                    <a:ext uri="{9D8B030D-6E8A-4147-A177-3AD203B41FA5}">
                      <a16:colId xmlns:a16="http://schemas.microsoft.com/office/drawing/2014/main" val="175429275"/>
                    </a:ext>
                  </a:extLst>
                </a:gridCol>
                <a:gridCol w="2073714">
                  <a:extLst>
                    <a:ext uri="{9D8B030D-6E8A-4147-A177-3AD203B41FA5}">
                      <a16:colId xmlns:a16="http://schemas.microsoft.com/office/drawing/2014/main" val="1030272490"/>
                    </a:ext>
                  </a:extLst>
                </a:gridCol>
                <a:gridCol w="2073714">
                  <a:extLst>
                    <a:ext uri="{9D8B030D-6E8A-4147-A177-3AD203B41FA5}">
                      <a16:colId xmlns:a16="http://schemas.microsoft.com/office/drawing/2014/main" val="3974367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BC1 Enseignement et animation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BC2 Environnement</a:t>
                      </a:r>
                      <a:r>
                        <a:rPr lang="fr-FR" baseline="0" dirty="0" smtClean="0"/>
                        <a:t> associatif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BC3</a:t>
                      </a:r>
                      <a:r>
                        <a:rPr lang="fr-FR" baseline="0" dirty="0" smtClean="0"/>
                        <a:t> Participation fédérale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59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4 heures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3 heures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1 heure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568135"/>
                  </a:ext>
                </a:extLst>
              </a:tr>
            </a:tbl>
          </a:graphicData>
        </a:graphic>
      </p:graphicFrame>
      <p:sp>
        <p:nvSpPr>
          <p:cNvPr id="17" name="Flèche à angle droit 16"/>
          <p:cNvSpPr/>
          <p:nvPr/>
        </p:nvSpPr>
        <p:spPr>
          <a:xfrm rot="5400000">
            <a:off x="2236287" y="3984201"/>
            <a:ext cx="850392" cy="731520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139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7803" y="416257"/>
            <a:ext cx="1841504" cy="82554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733104" y="2524888"/>
            <a:ext cx="1194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cs typeface="Montserrat Medium"/>
              </a:rPr>
              <a:t>LE DAF</a:t>
            </a:r>
            <a:endParaRPr lang="fr-FR" sz="2800" b="1" dirty="0">
              <a:solidFill>
                <a:schemeClr val="bg1"/>
              </a:solidFill>
              <a:cs typeface="Montserrat Medium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733104" y="3154794"/>
            <a:ext cx="5933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  <a:cs typeface="Montserrat Light"/>
              </a:rPr>
              <a:t>LE DIPLÔME D’ANIMATEUR FEDERAL</a:t>
            </a:r>
            <a:endParaRPr lang="fr-FR" sz="2400" dirty="0">
              <a:solidFill>
                <a:schemeClr val="bg1"/>
              </a:solidFill>
              <a:cs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290927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68500" y="265670"/>
            <a:ext cx="736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cs typeface="Montserrat Medium"/>
              </a:rPr>
              <a:t>LE DIPLÔME D’ANIMATEUR FEDERAL</a:t>
            </a:r>
            <a:endParaRPr lang="fr-FR" sz="2400" b="1" dirty="0">
              <a:cs typeface="Montserrat Medium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898115" y="6268440"/>
            <a:ext cx="241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FFFF"/>
                </a:solidFill>
                <a:latin typeface="Montserrat Regular"/>
                <a:cs typeface="Montserrat Regular"/>
              </a:rPr>
              <a:t>1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48" y="6218961"/>
            <a:ext cx="2306472" cy="375955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154406" y="2104882"/>
            <a:ext cx="69244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Montserrat Bold"/>
              </a:rPr>
              <a:t>L</a:t>
            </a:r>
            <a:r>
              <a:rPr lang="fr-FR" dirty="0" smtClean="0">
                <a:latin typeface="Montserrat Bold"/>
              </a:rPr>
              <a:t>a </a:t>
            </a:r>
            <a:r>
              <a:rPr lang="fr-FR" dirty="0">
                <a:latin typeface="Montserrat Bold"/>
              </a:rPr>
              <a:t>durée de la formation en centre </a:t>
            </a:r>
            <a:r>
              <a:rPr lang="fr-FR" dirty="0" smtClean="0">
                <a:latin typeface="Montserrat Bold"/>
              </a:rPr>
              <a:t>est </a:t>
            </a:r>
            <a:r>
              <a:rPr lang="fr-FR" b="1" dirty="0" smtClean="0">
                <a:latin typeface="Montserrat Bold"/>
              </a:rPr>
              <a:t>de </a:t>
            </a:r>
            <a:r>
              <a:rPr lang="fr-FR" b="1" dirty="0">
                <a:latin typeface="Montserrat Bold"/>
              </a:rPr>
              <a:t>15 heures </a:t>
            </a:r>
            <a:r>
              <a:rPr lang="fr-FR" dirty="0" smtClean="0">
                <a:latin typeface="Montserrat Bold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Montserrat Bold"/>
              </a:rPr>
              <a:t>Le volume des participations associatives est </a:t>
            </a:r>
            <a:r>
              <a:rPr lang="fr-FR" dirty="0" smtClean="0">
                <a:latin typeface="Montserrat Bold"/>
              </a:rPr>
              <a:t>de</a:t>
            </a:r>
            <a:r>
              <a:rPr lang="fr-FR" b="1" dirty="0" smtClean="0">
                <a:latin typeface="Montserrat Bold"/>
              </a:rPr>
              <a:t> </a:t>
            </a:r>
            <a:r>
              <a:rPr lang="fr-FR" b="1" dirty="0">
                <a:latin typeface="Montserrat Bold"/>
              </a:rPr>
              <a:t>15 heures </a:t>
            </a:r>
            <a:r>
              <a:rPr lang="fr-FR" dirty="0">
                <a:latin typeface="Montserrat Bold"/>
              </a:rPr>
              <a:t>avec possibilité de participer à d’autres évènements que les compétitions.</a:t>
            </a:r>
          </a:p>
          <a:p>
            <a:pPr algn="ctr"/>
            <a:endParaRPr lang="fr-FR" dirty="0" smtClean="0">
              <a:latin typeface="Montserrat Bold"/>
            </a:endParaRPr>
          </a:p>
          <a:p>
            <a:pPr algn="ctr"/>
            <a:r>
              <a:rPr lang="fr-FR" dirty="0" smtClean="0">
                <a:latin typeface="Montserrat Bold"/>
              </a:rPr>
              <a:t>Le volume total de formation est de </a:t>
            </a:r>
            <a:r>
              <a:rPr lang="fr-FR" b="1" dirty="0" smtClean="0">
                <a:latin typeface="Montserrat Bold"/>
              </a:rPr>
              <a:t>41 heures</a:t>
            </a:r>
            <a:r>
              <a:rPr lang="fr-FR" dirty="0" smtClean="0">
                <a:latin typeface="Montserrat Bold"/>
              </a:rPr>
              <a:t> (</a:t>
            </a:r>
            <a:r>
              <a:rPr lang="fr-FR" b="1" dirty="0" smtClean="0">
                <a:latin typeface="Montserrat Bold"/>
              </a:rPr>
              <a:t>100 </a:t>
            </a:r>
            <a:r>
              <a:rPr lang="fr-FR" b="1" dirty="0" smtClean="0">
                <a:latin typeface="Montserrat Bold"/>
              </a:rPr>
              <a:t>Euros</a:t>
            </a:r>
            <a:r>
              <a:rPr lang="fr-FR" dirty="0" smtClean="0">
                <a:latin typeface="Montserrat Bold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806695"/>
              </p:ext>
            </p:extLst>
          </p:nvPr>
        </p:nvGraphicFramePr>
        <p:xfrm>
          <a:off x="2857669" y="4334732"/>
          <a:ext cx="622114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714">
                  <a:extLst>
                    <a:ext uri="{9D8B030D-6E8A-4147-A177-3AD203B41FA5}">
                      <a16:colId xmlns:a16="http://schemas.microsoft.com/office/drawing/2014/main" val="175429275"/>
                    </a:ext>
                  </a:extLst>
                </a:gridCol>
                <a:gridCol w="2073714">
                  <a:extLst>
                    <a:ext uri="{9D8B030D-6E8A-4147-A177-3AD203B41FA5}">
                      <a16:colId xmlns:a16="http://schemas.microsoft.com/office/drawing/2014/main" val="1030272490"/>
                    </a:ext>
                  </a:extLst>
                </a:gridCol>
                <a:gridCol w="2073714">
                  <a:extLst>
                    <a:ext uri="{9D8B030D-6E8A-4147-A177-3AD203B41FA5}">
                      <a16:colId xmlns:a16="http://schemas.microsoft.com/office/drawing/2014/main" val="3974367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Travail en préformation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Formation en centre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aseline="0" dirty="0" smtClean="0"/>
                        <a:t>Participation fédérale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59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12 heures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14 heures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15 heures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568135"/>
                  </a:ext>
                </a:extLst>
              </a:tr>
            </a:tbl>
          </a:graphicData>
        </a:graphic>
      </p:graphicFrame>
      <p:sp>
        <p:nvSpPr>
          <p:cNvPr id="11" name="Flèche à angle droit 10"/>
          <p:cNvSpPr/>
          <p:nvPr/>
        </p:nvSpPr>
        <p:spPr>
          <a:xfrm rot="5400000">
            <a:off x="1917804" y="4176248"/>
            <a:ext cx="850392" cy="731520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98" y="1527011"/>
            <a:ext cx="1762125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81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7803" y="416257"/>
            <a:ext cx="1841504" cy="82554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733104" y="2524888"/>
            <a:ext cx="1080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cs typeface="Montserrat Medium"/>
              </a:rPr>
              <a:t>LE DIF</a:t>
            </a:r>
            <a:endParaRPr lang="fr-FR" sz="2800" b="1" dirty="0">
              <a:solidFill>
                <a:schemeClr val="bg1"/>
              </a:solidFill>
              <a:cs typeface="Montserrat Medium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733104" y="3154794"/>
            <a:ext cx="5933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  <a:cs typeface="Montserrat Light"/>
              </a:rPr>
              <a:t>LE DIPLÔME D’INSTRUCTEUR FEDERAL</a:t>
            </a:r>
            <a:endParaRPr lang="fr-FR" sz="2400" dirty="0">
              <a:solidFill>
                <a:schemeClr val="bg1"/>
              </a:solidFill>
              <a:cs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187356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68500" y="265670"/>
            <a:ext cx="736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cs typeface="Montserrat Medium"/>
              </a:rPr>
              <a:t>LE DIPLÔME D’INSTRUCTEUR FEDERAL</a:t>
            </a:r>
            <a:endParaRPr lang="fr-FR" sz="2400" b="1" dirty="0">
              <a:cs typeface="Montserrat Medium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898115" y="6268440"/>
            <a:ext cx="241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FFFF"/>
                </a:solidFill>
                <a:latin typeface="Montserrat Regular"/>
                <a:cs typeface="Montserrat Regular"/>
              </a:rPr>
              <a:t>1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48" y="6218961"/>
            <a:ext cx="2306472" cy="37595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925" y="1385979"/>
            <a:ext cx="1552575" cy="63817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410096" y="1407532"/>
            <a:ext cx="692440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0070C0"/>
                </a:solidFill>
              </a:rPr>
              <a:t>SANS DAF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Le </a:t>
            </a:r>
            <a:r>
              <a:rPr lang="fr-FR" dirty="0"/>
              <a:t>candidat doit réaliser</a:t>
            </a:r>
            <a:r>
              <a:rPr lang="fr-FR" b="1" dirty="0"/>
              <a:t>, 12 heures </a:t>
            </a:r>
            <a:r>
              <a:rPr lang="fr-FR" dirty="0"/>
              <a:t>de pré formation, </a:t>
            </a:r>
            <a:r>
              <a:rPr lang="fr-FR" b="1" dirty="0"/>
              <a:t>28 heures </a:t>
            </a:r>
            <a:r>
              <a:rPr lang="fr-FR" dirty="0"/>
              <a:t>de formation en </a:t>
            </a:r>
            <a:r>
              <a:rPr lang="fr-FR" dirty="0" smtClean="0"/>
              <a:t>centre, </a:t>
            </a:r>
            <a:r>
              <a:rPr lang="fr-FR" b="1" dirty="0" smtClean="0"/>
              <a:t>15 </a:t>
            </a:r>
            <a:r>
              <a:rPr lang="fr-FR" b="1" dirty="0"/>
              <a:t>heures </a:t>
            </a:r>
            <a:r>
              <a:rPr lang="fr-FR" dirty="0"/>
              <a:t>de participations f</a:t>
            </a:r>
            <a:r>
              <a:rPr lang="fr-FR" dirty="0" smtClean="0"/>
              <a:t>édérale (contenus </a:t>
            </a:r>
            <a:r>
              <a:rPr lang="fr-FR" dirty="0"/>
              <a:t>modifiés) et </a:t>
            </a:r>
            <a:r>
              <a:rPr lang="fr-FR" b="1" dirty="0"/>
              <a:t>30 heures </a:t>
            </a:r>
            <a:r>
              <a:rPr lang="fr-FR" dirty="0"/>
              <a:t>de formation en </a:t>
            </a:r>
            <a:r>
              <a:rPr lang="fr-FR" dirty="0" smtClean="0"/>
              <a:t>club.</a:t>
            </a:r>
          </a:p>
          <a:p>
            <a:pPr algn="ctr"/>
            <a:endParaRPr lang="fr-FR" dirty="0" smtClean="0">
              <a:latin typeface="Montserrat Bold"/>
            </a:endParaRPr>
          </a:p>
          <a:p>
            <a:pPr algn="ctr"/>
            <a:r>
              <a:rPr lang="fr-FR" dirty="0" smtClean="0">
                <a:latin typeface="Montserrat Bold"/>
              </a:rPr>
              <a:t>Le volume total de formation est de </a:t>
            </a:r>
            <a:r>
              <a:rPr lang="fr-FR" b="1" dirty="0" smtClean="0">
                <a:latin typeface="Montserrat Bold"/>
              </a:rPr>
              <a:t>85 heures (250 </a:t>
            </a:r>
            <a:r>
              <a:rPr lang="fr-FR" b="1" dirty="0" smtClean="0">
                <a:latin typeface="Montserrat Bold"/>
              </a:rPr>
              <a:t>Euros</a:t>
            </a:r>
            <a:r>
              <a:rPr lang="fr-FR" b="1" dirty="0" smtClean="0">
                <a:latin typeface="Montserrat Bold"/>
              </a:rPr>
              <a:t>)</a:t>
            </a:r>
          </a:p>
          <a:p>
            <a:pPr algn="ctr"/>
            <a:endParaRPr lang="fr-FR" dirty="0">
              <a:latin typeface="Montserrat Bold"/>
            </a:endParaRPr>
          </a:p>
          <a:p>
            <a:pPr algn="ctr"/>
            <a:endParaRPr lang="fr-FR" dirty="0" smtClean="0">
              <a:latin typeface="Montserrat Bold"/>
            </a:endParaRPr>
          </a:p>
          <a:p>
            <a:pPr algn="ctr"/>
            <a:endParaRPr lang="fr-FR" dirty="0">
              <a:latin typeface="Montserrat Bold"/>
            </a:endParaRPr>
          </a:p>
          <a:p>
            <a:pPr algn="ctr"/>
            <a:endParaRPr lang="fr-FR" dirty="0" smtClean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362867"/>
              </p:ext>
            </p:extLst>
          </p:nvPr>
        </p:nvGraphicFramePr>
        <p:xfrm>
          <a:off x="3141616" y="3630258"/>
          <a:ext cx="6221144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286">
                  <a:extLst>
                    <a:ext uri="{9D8B030D-6E8A-4147-A177-3AD203B41FA5}">
                      <a16:colId xmlns:a16="http://schemas.microsoft.com/office/drawing/2014/main" val="175429275"/>
                    </a:ext>
                  </a:extLst>
                </a:gridCol>
                <a:gridCol w="1555286">
                  <a:extLst>
                    <a:ext uri="{9D8B030D-6E8A-4147-A177-3AD203B41FA5}">
                      <a16:colId xmlns:a16="http://schemas.microsoft.com/office/drawing/2014/main" val="1030272490"/>
                    </a:ext>
                  </a:extLst>
                </a:gridCol>
                <a:gridCol w="1555286">
                  <a:extLst>
                    <a:ext uri="{9D8B030D-6E8A-4147-A177-3AD203B41FA5}">
                      <a16:colId xmlns:a16="http://schemas.microsoft.com/office/drawing/2014/main" val="397436751"/>
                    </a:ext>
                  </a:extLst>
                </a:gridCol>
                <a:gridCol w="1555286">
                  <a:extLst>
                    <a:ext uri="{9D8B030D-6E8A-4147-A177-3AD203B41FA5}">
                      <a16:colId xmlns:a16="http://schemas.microsoft.com/office/drawing/2014/main" val="13782921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Travail en préformation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Formation en centre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aseline="0" dirty="0" smtClean="0"/>
                        <a:t>Participation fédérale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Formation en club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59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12 heures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28 heures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15 heures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30 heures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568135"/>
                  </a:ext>
                </a:extLst>
              </a:tr>
            </a:tbl>
          </a:graphicData>
        </a:graphic>
      </p:graphicFrame>
      <p:sp>
        <p:nvSpPr>
          <p:cNvPr id="11" name="Flèche à angle droit 10"/>
          <p:cNvSpPr/>
          <p:nvPr/>
        </p:nvSpPr>
        <p:spPr>
          <a:xfrm rot="5400000">
            <a:off x="2350660" y="3624085"/>
            <a:ext cx="850392" cy="731520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63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68500" y="265670"/>
            <a:ext cx="736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cs typeface="Montserrat Medium"/>
              </a:rPr>
              <a:t>LE DIPLÔME D’INSTRUCTEUR FEDERAL</a:t>
            </a:r>
            <a:endParaRPr lang="fr-FR" sz="2400" b="1" dirty="0">
              <a:cs typeface="Montserrat Medium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898115" y="6268440"/>
            <a:ext cx="241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FFFF"/>
                </a:solidFill>
                <a:latin typeface="Montserrat Regular"/>
                <a:cs typeface="Montserrat Regular"/>
              </a:rPr>
              <a:t>1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48" y="6218961"/>
            <a:ext cx="2306472" cy="37595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925" y="1385979"/>
            <a:ext cx="1552575" cy="63817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410096" y="1407532"/>
            <a:ext cx="692440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0070C0"/>
                </a:solidFill>
              </a:rPr>
              <a:t>AVEC DAF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planification est modifiée : pour les titulaires du DAF, nous passons </a:t>
            </a:r>
            <a:r>
              <a:rPr lang="fr-FR" b="1" dirty="0"/>
              <a:t>à 2 jours </a:t>
            </a:r>
            <a:r>
              <a:rPr lang="fr-FR" dirty="0"/>
              <a:t>de formation en centre et ils sont exemptés de préformation et de participation fédérale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Nous proposons une alternance en club </a:t>
            </a:r>
            <a:r>
              <a:rPr lang="fr-FR" b="1" dirty="0"/>
              <a:t>de 30 heures </a:t>
            </a:r>
            <a:r>
              <a:rPr lang="fr-FR" dirty="0"/>
              <a:t>à effectuer dans le club de son choix dont le professeur principal est titulaire du DIF minimum.</a:t>
            </a:r>
          </a:p>
          <a:p>
            <a:endParaRPr lang="fr-FR" dirty="0">
              <a:latin typeface="Montserrat Bold"/>
            </a:endParaRPr>
          </a:p>
          <a:p>
            <a:pPr algn="ctr"/>
            <a:r>
              <a:rPr lang="fr-FR" dirty="0"/>
              <a:t>Le volume total de la formation est de </a:t>
            </a:r>
            <a:r>
              <a:rPr lang="fr-FR" b="1" dirty="0"/>
              <a:t>44 heures (150 </a:t>
            </a:r>
            <a:r>
              <a:rPr lang="fr-FR" b="1" dirty="0" smtClean="0"/>
              <a:t>Euros</a:t>
            </a:r>
            <a:r>
              <a:rPr lang="fr-FR" b="1" dirty="0"/>
              <a:t>)</a:t>
            </a:r>
            <a:endParaRPr lang="fr-FR" b="1" dirty="0">
              <a:latin typeface="Montserrat Bold"/>
            </a:endParaRPr>
          </a:p>
          <a:p>
            <a:pPr algn="ctr"/>
            <a:endParaRPr lang="fr-FR" dirty="0" smtClean="0">
              <a:latin typeface="Montserrat Bold"/>
            </a:endParaRPr>
          </a:p>
          <a:p>
            <a:pPr algn="ctr"/>
            <a:endParaRPr lang="fr-FR" dirty="0">
              <a:latin typeface="Montserrat Bold"/>
            </a:endParaRPr>
          </a:p>
          <a:p>
            <a:pPr algn="ctr"/>
            <a:endParaRPr lang="fr-FR" dirty="0" smtClean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latin typeface="Montserrat 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ontserrat Bold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877308"/>
              </p:ext>
            </p:extLst>
          </p:nvPr>
        </p:nvGraphicFramePr>
        <p:xfrm>
          <a:off x="4346360" y="4169128"/>
          <a:ext cx="311057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286">
                  <a:extLst>
                    <a:ext uri="{9D8B030D-6E8A-4147-A177-3AD203B41FA5}">
                      <a16:colId xmlns:a16="http://schemas.microsoft.com/office/drawing/2014/main" val="1030272490"/>
                    </a:ext>
                  </a:extLst>
                </a:gridCol>
                <a:gridCol w="1555286">
                  <a:extLst>
                    <a:ext uri="{9D8B030D-6E8A-4147-A177-3AD203B41FA5}">
                      <a16:colId xmlns:a16="http://schemas.microsoft.com/office/drawing/2014/main" val="13782921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Formation en centre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Formation en club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59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14 heures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30 heures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568135"/>
                  </a:ext>
                </a:extLst>
              </a:tr>
            </a:tbl>
          </a:graphicData>
        </a:graphic>
      </p:graphicFrame>
      <p:sp>
        <p:nvSpPr>
          <p:cNvPr id="13" name="Flèche à angle droit 12"/>
          <p:cNvSpPr/>
          <p:nvPr/>
        </p:nvSpPr>
        <p:spPr>
          <a:xfrm rot="5400000">
            <a:off x="3334606" y="4228564"/>
            <a:ext cx="850392" cy="731520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96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14555</TotalTime>
  <Words>656</Words>
  <Application>Microsoft Office PowerPoint</Application>
  <PresentationFormat>Grand écran</PresentationFormat>
  <Paragraphs>141</Paragraphs>
  <Slides>17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Courier New</vt:lpstr>
      <vt:lpstr>Montserrat Bold</vt:lpstr>
      <vt:lpstr>Montserrat Light</vt:lpstr>
      <vt:lpstr>Montserrat Medium</vt:lpstr>
      <vt:lpstr>Montserrat Regular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</dc:creator>
  <cp:lastModifiedBy>Aissatou Bari</cp:lastModifiedBy>
  <cp:revision>85</cp:revision>
  <cp:lastPrinted>2022-09-06T10:50:40Z</cp:lastPrinted>
  <dcterms:created xsi:type="dcterms:W3CDTF">2017-08-09T07:58:55Z</dcterms:created>
  <dcterms:modified xsi:type="dcterms:W3CDTF">2022-09-29T12:37:31Z</dcterms:modified>
</cp:coreProperties>
</file>